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70" r:id="rId3"/>
    <p:sldId id="257" r:id="rId4"/>
    <p:sldId id="263" r:id="rId5"/>
    <p:sldId id="265" r:id="rId6"/>
    <p:sldId id="266" r:id="rId7"/>
    <p:sldId id="268" r:id="rId8"/>
    <p:sldId id="267" r:id="rId9"/>
    <p:sldId id="26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6B45D6-F188-6356-D82F-2E926C137441}" name="Nicole Cunningham" initials="NC" userId="S::Nicole.Cunningham@healthhb.co.nz::d8b9f2ea-7adb-4b29-a6b8-6c6d8252e3e8" providerId="AD"/>
  <p188:author id="{6784B9E3-B3EC-2AB0-4DF7-A337254A6873}" name="Irihāpeti Mahuika" initials="IM" userId="S::iri.mahuika@healthhb.co.nz::6b2ef3fc-092c-4105-b31c-6654ca819f6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970B1-3C4A-4E36-916E-C2414745ABFC}" v="2" dt="2025-08-25T00:51:46.757"/>
    <p1510:client id="{446BA844-ED08-4411-97C0-BDD21061E779}" v="42" dt="2025-08-24T18:35:1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462"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hāpeti Mahuika" userId="6b2ef3fc-092c-4105-b31c-6654ca819f6a" providerId="ADAL" clId="{360970B1-3C4A-4E36-916E-C2414745ABFC}"/>
    <pc:docChg chg="custSel addSld delSld modSld">
      <pc:chgData name="Irihāpeti Mahuika" userId="6b2ef3fc-092c-4105-b31c-6654ca819f6a" providerId="ADAL" clId="{360970B1-3C4A-4E36-916E-C2414745ABFC}" dt="2025-08-25T05:46:36.624" v="169" actId="20577"/>
      <pc:docMkLst>
        <pc:docMk/>
      </pc:docMkLst>
      <pc:sldChg chg="delSp modSp mod">
        <pc:chgData name="Irihāpeti Mahuika" userId="6b2ef3fc-092c-4105-b31c-6654ca819f6a" providerId="ADAL" clId="{360970B1-3C4A-4E36-916E-C2414745ABFC}" dt="2025-08-25T00:52:14.598" v="99" actId="403"/>
        <pc:sldMkLst>
          <pc:docMk/>
          <pc:sldMk cId="109857222" sldId="256"/>
        </pc:sldMkLst>
        <pc:spChg chg="mod">
          <ac:chgData name="Irihāpeti Mahuika" userId="6b2ef3fc-092c-4105-b31c-6654ca819f6a" providerId="ADAL" clId="{360970B1-3C4A-4E36-916E-C2414745ABFC}" dt="2025-08-25T00:52:14.598" v="99" actId="403"/>
          <ac:spMkLst>
            <pc:docMk/>
            <pc:sldMk cId="109857222" sldId="256"/>
            <ac:spMk id="2" creationId="{00000000-0000-0000-0000-000000000000}"/>
          </ac:spMkLst>
        </pc:spChg>
        <pc:spChg chg="del mod">
          <ac:chgData name="Irihāpeti Mahuika" userId="6b2ef3fc-092c-4105-b31c-6654ca819f6a" providerId="ADAL" clId="{360970B1-3C4A-4E36-916E-C2414745ABFC}" dt="2025-08-25T00:50:24.865" v="34" actId="478"/>
          <ac:spMkLst>
            <pc:docMk/>
            <pc:sldMk cId="109857222" sldId="256"/>
            <ac:spMk id="3" creationId="{00000000-0000-0000-0000-000000000000}"/>
          </ac:spMkLst>
        </pc:spChg>
      </pc:sldChg>
      <pc:sldChg chg="modSp mod">
        <pc:chgData name="Irihāpeti Mahuika" userId="6b2ef3fc-092c-4105-b31c-6654ca819f6a" providerId="ADAL" clId="{360970B1-3C4A-4E36-916E-C2414745ABFC}" dt="2025-08-25T05:46:36.624" v="169" actId="20577"/>
        <pc:sldMkLst>
          <pc:docMk/>
          <pc:sldMk cId="3372733317" sldId="257"/>
        </pc:sldMkLst>
        <pc:spChg chg="mod">
          <ac:chgData name="Irihāpeti Mahuika" userId="6b2ef3fc-092c-4105-b31c-6654ca819f6a" providerId="ADAL" clId="{360970B1-3C4A-4E36-916E-C2414745ABFC}" dt="2025-08-25T05:46:36.624" v="169" actId="20577"/>
          <ac:spMkLst>
            <pc:docMk/>
            <pc:sldMk cId="3372733317" sldId="257"/>
            <ac:spMk id="3" creationId="{180332FA-B915-4787-F67A-8D957544400A}"/>
          </ac:spMkLst>
        </pc:spChg>
      </pc:sldChg>
      <pc:sldChg chg="del">
        <pc:chgData name="Irihāpeti Mahuika" userId="6b2ef3fc-092c-4105-b31c-6654ca819f6a" providerId="ADAL" clId="{360970B1-3C4A-4E36-916E-C2414745ABFC}" dt="2025-08-25T00:39:18.218" v="10" actId="47"/>
        <pc:sldMkLst>
          <pc:docMk/>
          <pc:sldMk cId="3480020595" sldId="264"/>
        </pc:sldMkLst>
      </pc:sldChg>
      <pc:sldChg chg="modSp mod">
        <pc:chgData name="Irihāpeti Mahuika" userId="6b2ef3fc-092c-4105-b31c-6654ca819f6a" providerId="ADAL" clId="{360970B1-3C4A-4E36-916E-C2414745ABFC}" dt="2025-08-25T00:44:16.974" v="14" actId="20577"/>
        <pc:sldMkLst>
          <pc:docMk/>
          <pc:sldMk cId="364818248" sldId="268"/>
        </pc:sldMkLst>
        <pc:spChg chg="mod">
          <ac:chgData name="Irihāpeti Mahuika" userId="6b2ef3fc-092c-4105-b31c-6654ca819f6a" providerId="ADAL" clId="{360970B1-3C4A-4E36-916E-C2414745ABFC}" dt="2025-08-25T00:44:16.974" v="14" actId="20577"/>
          <ac:spMkLst>
            <pc:docMk/>
            <pc:sldMk cId="364818248" sldId="268"/>
            <ac:spMk id="3" creationId="{959F6B47-E612-D107-79A8-D1D34ADF497E}"/>
          </ac:spMkLst>
        </pc:spChg>
      </pc:sldChg>
      <pc:sldChg chg="addSp delSp modSp new mod modAnim">
        <pc:chgData name="Irihāpeti Mahuika" userId="6b2ef3fc-092c-4105-b31c-6654ca819f6a" providerId="ADAL" clId="{360970B1-3C4A-4E36-916E-C2414745ABFC}" dt="2025-08-25T00:50:07.912" v="23" actId="1076"/>
        <pc:sldMkLst>
          <pc:docMk/>
          <pc:sldMk cId="1413443311" sldId="270"/>
        </pc:sldMkLst>
        <pc:spChg chg="del mod">
          <ac:chgData name="Irihāpeti Mahuika" userId="6b2ef3fc-092c-4105-b31c-6654ca819f6a" providerId="ADAL" clId="{360970B1-3C4A-4E36-916E-C2414745ABFC}" dt="2025-08-25T00:50:02.480" v="21" actId="478"/>
          <ac:spMkLst>
            <pc:docMk/>
            <pc:sldMk cId="1413443311" sldId="270"/>
            <ac:spMk id="2" creationId="{2A961EA0-6838-1404-A0DB-BFCE8D1BED95}"/>
          </ac:spMkLst>
        </pc:spChg>
        <pc:spChg chg="del">
          <ac:chgData name="Irihāpeti Mahuika" userId="6b2ef3fc-092c-4105-b31c-6654ca819f6a" providerId="ADAL" clId="{360970B1-3C4A-4E36-916E-C2414745ABFC}" dt="2025-08-25T00:49:05.674" v="15" actId="478"/>
          <ac:spMkLst>
            <pc:docMk/>
            <pc:sldMk cId="1413443311" sldId="270"/>
            <ac:spMk id="3" creationId="{07136691-CD02-54DD-B753-1F5E5A13F791}"/>
          </ac:spMkLst>
        </pc:spChg>
        <pc:spChg chg="add del mod">
          <ac:chgData name="Irihāpeti Mahuika" userId="6b2ef3fc-092c-4105-b31c-6654ca819f6a" providerId="ADAL" clId="{360970B1-3C4A-4E36-916E-C2414745ABFC}" dt="2025-08-25T00:49:56.247" v="19" actId="478"/>
          <ac:spMkLst>
            <pc:docMk/>
            <pc:sldMk cId="1413443311" sldId="270"/>
            <ac:spMk id="5" creationId="{6CB39CD6-9F04-A73F-E25C-594C1720016F}"/>
          </ac:spMkLst>
        </pc:spChg>
        <pc:spChg chg="add del mod">
          <ac:chgData name="Irihāpeti Mahuika" userId="6b2ef3fc-092c-4105-b31c-6654ca819f6a" providerId="ADAL" clId="{360970B1-3C4A-4E36-916E-C2414745ABFC}" dt="2025-08-25T00:50:04.687" v="22" actId="478"/>
          <ac:spMkLst>
            <pc:docMk/>
            <pc:sldMk cId="1413443311" sldId="270"/>
            <ac:spMk id="8" creationId="{F2D216A8-4592-0398-9897-35BBF19B756A}"/>
          </ac:spMkLst>
        </pc:spChg>
        <pc:picChg chg="add mod">
          <ac:chgData name="Irihāpeti Mahuika" userId="6b2ef3fc-092c-4105-b31c-6654ca819f6a" providerId="ADAL" clId="{360970B1-3C4A-4E36-916E-C2414745ABFC}" dt="2025-08-25T00:50:07.912" v="23" actId="1076"/>
          <ac:picMkLst>
            <pc:docMk/>
            <pc:sldMk cId="1413443311" sldId="270"/>
            <ac:picMk id="6" creationId="{FF62A72D-F510-E452-67CE-EEBB1D3CF57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35891-AFFF-47E2-B969-E5D24189EF2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D89FAA1-DCEB-4DB4-BFA0-F192DD0C62F5}">
      <dgm:prSet/>
      <dgm:spPr/>
      <dgm:t>
        <a:bodyPr/>
        <a:lstStyle/>
        <a:p>
          <a:r>
            <a:rPr lang="en-US"/>
            <a:t>A combination of two presentations: one from Australia and one from Canada really reframed the role of peer health navigators.  </a:t>
          </a:r>
        </a:p>
      </dgm:t>
    </dgm:pt>
    <dgm:pt modelId="{BF4E8935-8D6B-46C7-A0EB-7D6E3245E088}" type="parTrans" cxnId="{95C8482A-F68D-4339-978A-ED4B35EA1483}">
      <dgm:prSet/>
      <dgm:spPr/>
      <dgm:t>
        <a:bodyPr/>
        <a:lstStyle/>
        <a:p>
          <a:endParaRPr lang="en-US"/>
        </a:p>
      </dgm:t>
    </dgm:pt>
    <dgm:pt modelId="{78B2A1B0-8769-4879-AE87-B81FF6788FE9}" type="sibTrans" cxnId="{95C8482A-F68D-4339-978A-ED4B35EA1483}">
      <dgm:prSet/>
      <dgm:spPr/>
      <dgm:t>
        <a:bodyPr/>
        <a:lstStyle/>
        <a:p>
          <a:endParaRPr lang="en-US"/>
        </a:p>
      </dgm:t>
    </dgm:pt>
    <dgm:pt modelId="{97377F29-EAC0-456C-834A-9D6791AB907D}">
      <dgm:prSet/>
      <dgm:spPr/>
      <dgm:t>
        <a:bodyPr/>
        <a:lstStyle/>
        <a:p>
          <a:r>
            <a:rPr lang="en-US"/>
            <a:t>There is extensive international guidance from the WHO and similar health systems around the world on ways to implement these roles successfully.</a:t>
          </a:r>
        </a:p>
      </dgm:t>
    </dgm:pt>
    <dgm:pt modelId="{82AA4452-8751-44F2-A15D-CD2742F3FD46}" type="parTrans" cxnId="{462E2AD0-9058-402F-8090-2DAC4F7FD4B5}">
      <dgm:prSet/>
      <dgm:spPr/>
      <dgm:t>
        <a:bodyPr/>
        <a:lstStyle/>
        <a:p>
          <a:endParaRPr lang="en-US"/>
        </a:p>
      </dgm:t>
    </dgm:pt>
    <dgm:pt modelId="{7A87CDB9-41C5-4821-8970-9C2990E930A7}" type="sibTrans" cxnId="{462E2AD0-9058-402F-8090-2DAC4F7FD4B5}">
      <dgm:prSet/>
      <dgm:spPr/>
      <dgm:t>
        <a:bodyPr/>
        <a:lstStyle/>
        <a:p>
          <a:endParaRPr lang="en-US"/>
        </a:p>
      </dgm:t>
    </dgm:pt>
    <dgm:pt modelId="{3AA508ED-E243-454E-BF6A-3F782DAA2CCE}">
      <dgm:prSet/>
      <dgm:spPr/>
      <dgm:t>
        <a:bodyPr/>
        <a:lstStyle/>
        <a:p>
          <a:r>
            <a:rPr lang="en-US"/>
            <a:t>By transforming their use from hospitals into the community we can build on the value of expert patients to codesign and implement the additional help for the right groups in our community. </a:t>
          </a:r>
        </a:p>
      </dgm:t>
    </dgm:pt>
    <dgm:pt modelId="{2AA463AB-B80A-48C7-BCCE-01AFF3D1C4AC}" type="parTrans" cxnId="{0F15F339-84C3-4F45-86A8-C2986C2C2EC9}">
      <dgm:prSet/>
      <dgm:spPr/>
      <dgm:t>
        <a:bodyPr/>
        <a:lstStyle/>
        <a:p>
          <a:endParaRPr lang="en-US"/>
        </a:p>
      </dgm:t>
    </dgm:pt>
    <dgm:pt modelId="{C479AB41-B7F9-445F-94BF-2137ABF46976}" type="sibTrans" cxnId="{0F15F339-84C3-4F45-86A8-C2986C2C2EC9}">
      <dgm:prSet/>
      <dgm:spPr/>
      <dgm:t>
        <a:bodyPr/>
        <a:lstStyle/>
        <a:p>
          <a:endParaRPr lang="en-US"/>
        </a:p>
      </dgm:t>
    </dgm:pt>
    <dgm:pt modelId="{D125A8BE-A2C3-488B-9661-F2B8A28635EC}">
      <dgm:prSet/>
      <dgm:spPr/>
      <dgm:t>
        <a:bodyPr/>
        <a:lstStyle/>
        <a:p>
          <a:r>
            <a:rPr lang="en-US"/>
            <a:t>Currently a lack of recognition of skills rather than qualifications, and absence of formalized training is a barrier which we could overcome.  </a:t>
          </a:r>
        </a:p>
      </dgm:t>
    </dgm:pt>
    <dgm:pt modelId="{AA9C6457-4DCF-4D2C-BFDA-7903175E5F53}" type="parTrans" cxnId="{E6AC4A02-CD97-4FCE-B7AC-17ACAE0F2F82}">
      <dgm:prSet/>
      <dgm:spPr/>
      <dgm:t>
        <a:bodyPr/>
        <a:lstStyle/>
        <a:p>
          <a:endParaRPr lang="en-US"/>
        </a:p>
      </dgm:t>
    </dgm:pt>
    <dgm:pt modelId="{0AD917DB-0248-42D0-BB6F-27B1A2A1FC77}" type="sibTrans" cxnId="{E6AC4A02-CD97-4FCE-B7AC-17ACAE0F2F82}">
      <dgm:prSet/>
      <dgm:spPr/>
      <dgm:t>
        <a:bodyPr/>
        <a:lstStyle/>
        <a:p>
          <a:endParaRPr lang="en-US"/>
        </a:p>
      </dgm:t>
    </dgm:pt>
    <dgm:pt modelId="{4733F4E3-3312-4173-9D2F-A9F672871BAA}" type="pres">
      <dgm:prSet presAssocID="{D9535891-AFFF-47E2-B969-E5D24189EF29}" presName="outerComposite" presStyleCnt="0">
        <dgm:presLayoutVars>
          <dgm:chMax val="5"/>
          <dgm:dir/>
          <dgm:resizeHandles val="exact"/>
        </dgm:presLayoutVars>
      </dgm:prSet>
      <dgm:spPr/>
    </dgm:pt>
    <dgm:pt modelId="{C34F5306-CBA0-43C4-A543-3CB199E3CE55}" type="pres">
      <dgm:prSet presAssocID="{D9535891-AFFF-47E2-B969-E5D24189EF29}" presName="dummyMaxCanvas" presStyleCnt="0">
        <dgm:presLayoutVars/>
      </dgm:prSet>
      <dgm:spPr/>
    </dgm:pt>
    <dgm:pt modelId="{5F8B1D5B-5E1B-4E6A-A877-99CECFC24517}" type="pres">
      <dgm:prSet presAssocID="{D9535891-AFFF-47E2-B969-E5D24189EF29}" presName="FourNodes_1" presStyleLbl="node1" presStyleIdx="0" presStyleCnt="4">
        <dgm:presLayoutVars>
          <dgm:bulletEnabled val="1"/>
        </dgm:presLayoutVars>
      </dgm:prSet>
      <dgm:spPr/>
    </dgm:pt>
    <dgm:pt modelId="{3D550E4C-2E1A-4B35-A7F2-78B88B396608}" type="pres">
      <dgm:prSet presAssocID="{D9535891-AFFF-47E2-B969-E5D24189EF29}" presName="FourNodes_2" presStyleLbl="node1" presStyleIdx="1" presStyleCnt="4">
        <dgm:presLayoutVars>
          <dgm:bulletEnabled val="1"/>
        </dgm:presLayoutVars>
      </dgm:prSet>
      <dgm:spPr/>
    </dgm:pt>
    <dgm:pt modelId="{3319F3B2-F688-4781-A950-E02DF741FD91}" type="pres">
      <dgm:prSet presAssocID="{D9535891-AFFF-47E2-B969-E5D24189EF29}" presName="FourNodes_3" presStyleLbl="node1" presStyleIdx="2" presStyleCnt="4">
        <dgm:presLayoutVars>
          <dgm:bulletEnabled val="1"/>
        </dgm:presLayoutVars>
      </dgm:prSet>
      <dgm:spPr/>
    </dgm:pt>
    <dgm:pt modelId="{BA4E1C90-2DE4-45A5-87E9-E7AF8573A7BA}" type="pres">
      <dgm:prSet presAssocID="{D9535891-AFFF-47E2-B969-E5D24189EF29}" presName="FourNodes_4" presStyleLbl="node1" presStyleIdx="3" presStyleCnt="4">
        <dgm:presLayoutVars>
          <dgm:bulletEnabled val="1"/>
        </dgm:presLayoutVars>
      </dgm:prSet>
      <dgm:spPr/>
    </dgm:pt>
    <dgm:pt modelId="{E9CBE9D2-E43A-4D40-A8D7-60CEA1FD7775}" type="pres">
      <dgm:prSet presAssocID="{D9535891-AFFF-47E2-B969-E5D24189EF29}" presName="FourConn_1-2" presStyleLbl="fgAccFollowNode1" presStyleIdx="0" presStyleCnt="3">
        <dgm:presLayoutVars>
          <dgm:bulletEnabled val="1"/>
        </dgm:presLayoutVars>
      </dgm:prSet>
      <dgm:spPr/>
    </dgm:pt>
    <dgm:pt modelId="{A5E20542-4B5C-4D47-BF72-1956737600C3}" type="pres">
      <dgm:prSet presAssocID="{D9535891-AFFF-47E2-B969-E5D24189EF29}" presName="FourConn_2-3" presStyleLbl="fgAccFollowNode1" presStyleIdx="1" presStyleCnt="3">
        <dgm:presLayoutVars>
          <dgm:bulletEnabled val="1"/>
        </dgm:presLayoutVars>
      </dgm:prSet>
      <dgm:spPr/>
    </dgm:pt>
    <dgm:pt modelId="{68921084-0063-4E8C-8606-679AD201DF48}" type="pres">
      <dgm:prSet presAssocID="{D9535891-AFFF-47E2-B969-E5D24189EF29}" presName="FourConn_3-4" presStyleLbl="fgAccFollowNode1" presStyleIdx="2" presStyleCnt="3">
        <dgm:presLayoutVars>
          <dgm:bulletEnabled val="1"/>
        </dgm:presLayoutVars>
      </dgm:prSet>
      <dgm:spPr/>
    </dgm:pt>
    <dgm:pt modelId="{FFB730AD-6899-4BFB-89BF-B2A3884EDA36}" type="pres">
      <dgm:prSet presAssocID="{D9535891-AFFF-47E2-B969-E5D24189EF29}" presName="FourNodes_1_text" presStyleLbl="node1" presStyleIdx="3" presStyleCnt="4">
        <dgm:presLayoutVars>
          <dgm:bulletEnabled val="1"/>
        </dgm:presLayoutVars>
      </dgm:prSet>
      <dgm:spPr/>
    </dgm:pt>
    <dgm:pt modelId="{E89268B3-3477-41F1-AB93-67DF43DD1B0C}" type="pres">
      <dgm:prSet presAssocID="{D9535891-AFFF-47E2-B969-E5D24189EF29}" presName="FourNodes_2_text" presStyleLbl="node1" presStyleIdx="3" presStyleCnt="4">
        <dgm:presLayoutVars>
          <dgm:bulletEnabled val="1"/>
        </dgm:presLayoutVars>
      </dgm:prSet>
      <dgm:spPr/>
    </dgm:pt>
    <dgm:pt modelId="{97379F09-CB6F-4A1E-AD51-A001CA29F5C5}" type="pres">
      <dgm:prSet presAssocID="{D9535891-AFFF-47E2-B969-E5D24189EF29}" presName="FourNodes_3_text" presStyleLbl="node1" presStyleIdx="3" presStyleCnt="4">
        <dgm:presLayoutVars>
          <dgm:bulletEnabled val="1"/>
        </dgm:presLayoutVars>
      </dgm:prSet>
      <dgm:spPr/>
    </dgm:pt>
    <dgm:pt modelId="{F0617D99-969B-4527-A925-46F9D66A8F22}" type="pres">
      <dgm:prSet presAssocID="{D9535891-AFFF-47E2-B969-E5D24189EF29}" presName="FourNodes_4_text" presStyleLbl="node1" presStyleIdx="3" presStyleCnt="4">
        <dgm:presLayoutVars>
          <dgm:bulletEnabled val="1"/>
        </dgm:presLayoutVars>
      </dgm:prSet>
      <dgm:spPr/>
    </dgm:pt>
  </dgm:ptLst>
  <dgm:cxnLst>
    <dgm:cxn modelId="{E6AC4A02-CD97-4FCE-B7AC-17ACAE0F2F82}" srcId="{D9535891-AFFF-47E2-B969-E5D24189EF29}" destId="{D125A8BE-A2C3-488B-9661-F2B8A28635EC}" srcOrd="3" destOrd="0" parTransId="{AA9C6457-4DCF-4D2C-BFDA-7903175E5F53}" sibTransId="{0AD917DB-0248-42D0-BB6F-27B1A2A1FC77}"/>
    <dgm:cxn modelId="{82FBEF13-177A-4975-B59E-EBE61AE1EDE6}" type="presOf" srcId="{C479AB41-B7F9-445F-94BF-2137ABF46976}" destId="{68921084-0063-4E8C-8606-679AD201DF48}" srcOrd="0" destOrd="0" presId="urn:microsoft.com/office/officeart/2005/8/layout/vProcess5"/>
    <dgm:cxn modelId="{A765F61B-7B68-4E56-BA03-34737E1C0F17}" type="presOf" srcId="{D125A8BE-A2C3-488B-9661-F2B8A28635EC}" destId="{F0617D99-969B-4527-A925-46F9D66A8F22}" srcOrd="1" destOrd="0" presId="urn:microsoft.com/office/officeart/2005/8/layout/vProcess5"/>
    <dgm:cxn modelId="{CF23571F-C549-4FC2-A155-91423D053E25}" type="presOf" srcId="{7A87CDB9-41C5-4821-8970-9C2990E930A7}" destId="{A5E20542-4B5C-4D47-BF72-1956737600C3}" srcOrd="0" destOrd="0" presId="urn:microsoft.com/office/officeart/2005/8/layout/vProcess5"/>
    <dgm:cxn modelId="{95C8482A-F68D-4339-978A-ED4B35EA1483}" srcId="{D9535891-AFFF-47E2-B969-E5D24189EF29}" destId="{0D89FAA1-DCEB-4DB4-BFA0-F192DD0C62F5}" srcOrd="0" destOrd="0" parTransId="{BF4E8935-8D6B-46C7-A0EB-7D6E3245E088}" sibTransId="{78B2A1B0-8769-4879-AE87-B81FF6788FE9}"/>
    <dgm:cxn modelId="{0F15F339-84C3-4F45-86A8-C2986C2C2EC9}" srcId="{D9535891-AFFF-47E2-B969-E5D24189EF29}" destId="{3AA508ED-E243-454E-BF6A-3F782DAA2CCE}" srcOrd="2" destOrd="0" parTransId="{2AA463AB-B80A-48C7-BCCE-01AFF3D1C4AC}" sibTransId="{C479AB41-B7F9-445F-94BF-2137ABF46976}"/>
    <dgm:cxn modelId="{0AC67746-0030-4A87-A80B-7F56039DD348}" type="presOf" srcId="{0D89FAA1-DCEB-4DB4-BFA0-F192DD0C62F5}" destId="{5F8B1D5B-5E1B-4E6A-A877-99CECFC24517}" srcOrd="0" destOrd="0" presId="urn:microsoft.com/office/officeart/2005/8/layout/vProcess5"/>
    <dgm:cxn modelId="{A61A4D4D-FB26-4B68-ADA3-A45624979B21}" type="presOf" srcId="{3AA508ED-E243-454E-BF6A-3F782DAA2CCE}" destId="{3319F3B2-F688-4781-A950-E02DF741FD91}" srcOrd="0" destOrd="0" presId="urn:microsoft.com/office/officeart/2005/8/layout/vProcess5"/>
    <dgm:cxn modelId="{A0256E4F-72A6-437F-973D-5F1123AE870D}" type="presOf" srcId="{3AA508ED-E243-454E-BF6A-3F782DAA2CCE}" destId="{97379F09-CB6F-4A1E-AD51-A001CA29F5C5}" srcOrd="1" destOrd="0" presId="urn:microsoft.com/office/officeart/2005/8/layout/vProcess5"/>
    <dgm:cxn modelId="{6ABCDA77-2D7F-4456-BE95-BBC305343C08}" type="presOf" srcId="{D9535891-AFFF-47E2-B969-E5D24189EF29}" destId="{4733F4E3-3312-4173-9D2F-A9F672871BAA}" srcOrd="0" destOrd="0" presId="urn:microsoft.com/office/officeart/2005/8/layout/vProcess5"/>
    <dgm:cxn modelId="{08871190-B5E5-44FC-89B1-2C1E7B5AD37C}" type="presOf" srcId="{D125A8BE-A2C3-488B-9661-F2B8A28635EC}" destId="{BA4E1C90-2DE4-45A5-87E9-E7AF8573A7BA}" srcOrd="0" destOrd="0" presId="urn:microsoft.com/office/officeart/2005/8/layout/vProcess5"/>
    <dgm:cxn modelId="{683F62C4-E7A0-467A-8F65-5DDE7A357F1B}" type="presOf" srcId="{78B2A1B0-8769-4879-AE87-B81FF6788FE9}" destId="{E9CBE9D2-E43A-4D40-A8D7-60CEA1FD7775}" srcOrd="0" destOrd="0" presId="urn:microsoft.com/office/officeart/2005/8/layout/vProcess5"/>
    <dgm:cxn modelId="{462E2AD0-9058-402F-8090-2DAC4F7FD4B5}" srcId="{D9535891-AFFF-47E2-B969-E5D24189EF29}" destId="{97377F29-EAC0-456C-834A-9D6791AB907D}" srcOrd="1" destOrd="0" parTransId="{82AA4452-8751-44F2-A15D-CD2742F3FD46}" sibTransId="{7A87CDB9-41C5-4821-8970-9C2990E930A7}"/>
    <dgm:cxn modelId="{BF0FA9D8-C9B2-4B4A-8AED-163278B1DFC6}" type="presOf" srcId="{97377F29-EAC0-456C-834A-9D6791AB907D}" destId="{E89268B3-3477-41F1-AB93-67DF43DD1B0C}" srcOrd="1" destOrd="0" presId="urn:microsoft.com/office/officeart/2005/8/layout/vProcess5"/>
    <dgm:cxn modelId="{1F29F2F7-7399-4BE6-B11C-F2ADD95C1D70}" type="presOf" srcId="{97377F29-EAC0-456C-834A-9D6791AB907D}" destId="{3D550E4C-2E1A-4B35-A7F2-78B88B396608}" srcOrd="0" destOrd="0" presId="urn:microsoft.com/office/officeart/2005/8/layout/vProcess5"/>
    <dgm:cxn modelId="{71CD64FC-31ED-4A26-9E90-F159AF1A3BBC}" type="presOf" srcId="{0D89FAA1-DCEB-4DB4-BFA0-F192DD0C62F5}" destId="{FFB730AD-6899-4BFB-89BF-B2A3884EDA36}" srcOrd="1" destOrd="0" presId="urn:microsoft.com/office/officeart/2005/8/layout/vProcess5"/>
    <dgm:cxn modelId="{366C31EF-39BF-4743-938B-06283423D413}" type="presParOf" srcId="{4733F4E3-3312-4173-9D2F-A9F672871BAA}" destId="{C34F5306-CBA0-43C4-A543-3CB199E3CE55}" srcOrd="0" destOrd="0" presId="urn:microsoft.com/office/officeart/2005/8/layout/vProcess5"/>
    <dgm:cxn modelId="{E679BD24-CF72-45A2-9543-41E73AED129E}" type="presParOf" srcId="{4733F4E3-3312-4173-9D2F-A9F672871BAA}" destId="{5F8B1D5B-5E1B-4E6A-A877-99CECFC24517}" srcOrd="1" destOrd="0" presId="urn:microsoft.com/office/officeart/2005/8/layout/vProcess5"/>
    <dgm:cxn modelId="{D9D133BB-A6A1-4A1E-8D85-36AA7BA4FAB0}" type="presParOf" srcId="{4733F4E3-3312-4173-9D2F-A9F672871BAA}" destId="{3D550E4C-2E1A-4B35-A7F2-78B88B396608}" srcOrd="2" destOrd="0" presId="urn:microsoft.com/office/officeart/2005/8/layout/vProcess5"/>
    <dgm:cxn modelId="{6D42F6B3-38A0-4C4E-B0F7-287B2A90BF97}" type="presParOf" srcId="{4733F4E3-3312-4173-9D2F-A9F672871BAA}" destId="{3319F3B2-F688-4781-A950-E02DF741FD91}" srcOrd="3" destOrd="0" presId="urn:microsoft.com/office/officeart/2005/8/layout/vProcess5"/>
    <dgm:cxn modelId="{B3788B97-7E14-4CD1-8074-2756B3451D05}" type="presParOf" srcId="{4733F4E3-3312-4173-9D2F-A9F672871BAA}" destId="{BA4E1C90-2DE4-45A5-87E9-E7AF8573A7BA}" srcOrd="4" destOrd="0" presId="urn:microsoft.com/office/officeart/2005/8/layout/vProcess5"/>
    <dgm:cxn modelId="{EA061C27-B92E-4E40-8319-EC7289C72A3C}" type="presParOf" srcId="{4733F4E3-3312-4173-9D2F-A9F672871BAA}" destId="{E9CBE9D2-E43A-4D40-A8D7-60CEA1FD7775}" srcOrd="5" destOrd="0" presId="urn:microsoft.com/office/officeart/2005/8/layout/vProcess5"/>
    <dgm:cxn modelId="{DE2D4D7D-FE84-45F2-862D-CF6A7D71AD9C}" type="presParOf" srcId="{4733F4E3-3312-4173-9D2F-A9F672871BAA}" destId="{A5E20542-4B5C-4D47-BF72-1956737600C3}" srcOrd="6" destOrd="0" presId="urn:microsoft.com/office/officeart/2005/8/layout/vProcess5"/>
    <dgm:cxn modelId="{A7231855-6AF7-4E6B-B6A6-97EB513D7B5B}" type="presParOf" srcId="{4733F4E3-3312-4173-9D2F-A9F672871BAA}" destId="{68921084-0063-4E8C-8606-679AD201DF48}" srcOrd="7" destOrd="0" presId="urn:microsoft.com/office/officeart/2005/8/layout/vProcess5"/>
    <dgm:cxn modelId="{35B0D34F-46E4-44F8-8283-81DF69A17ADB}" type="presParOf" srcId="{4733F4E3-3312-4173-9D2F-A9F672871BAA}" destId="{FFB730AD-6899-4BFB-89BF-B2A3884EDA36}" srcOrd="8" destOrd="0" presId="urn:microsoft.com/office/officeart/2005/8/layout/vProcess5"/>
    <dgm:cxn modelId="{2A5A4766-122B-4D71-8220-97AFB799A944}" type="presParOf" srcId="{4733F4E3-3312-4173-9D2F-A9F672871BAA}" destId="{E89268B3-3477-41F1-AB93-67DF43DD1B0C}" srcOrd="9" destOrd="0" presId="urn:microsoft.com/office/officeart/2005/8/layout/vProcess5"/>
    <dgm:cxn modelId="{AD8402B1-C447-4756-8465-8B90B21253E9}" type="presParOf" srcId="{4733F4E3-3312-4173-9D2F-A9F672871BAA}" destId="{97379F09-CB6F-4A1E-AD51-A001CA29F5C5}" srcOrd="10" destOrd="0" presId="urn:microsoft.com/office/officeart/2005/8/layout/vProcess5"/>
    <dgm:cxn modelId="{F73DE76F-8C5C-4CE7-83E3-49F58C75BAC1}" type="presParOf" srcId="{4733F4E3-3312-4173-9D2F-A9F672871BAA}" destId="{F0617D99-969B-4527-A925-46F9D66A8F2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B1D5B-5E1B-4E6A-A877-99CECFC24517}">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 combination of two presentations: one from Australia and one from Canada really reframed the role of peer health navigators.  </a:t>
          </a:r>
        </a:p>
      </dsp:txBody>
      <dsp:txXfrm>
        <a:off x="26377" y="26377"/>
        <a:ext cx="6646626" cy="847812"/>
      </dsp:txXfrm>
    </dsp:sp>
    <dsp:sp modelId="{3D550E4C-2E1A-4B35-A7F2-78B88B396608}">
      <dsp:nvSpPr>
        <dsp:cNvPr id="0" name=""/>
        <dsp:cNvSpPr/>
      </dsp:nvSpPr>
      <dsp:spPr>
        <a:xfrm>
          <a:off x="644414" y="1064305"/>
          <a:ext cx="7694506" cy="90056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 is extensive international guidance from the WHO and similar health systems around the world on ways to implement these roles successfully.</a:t>
          </a:r>
        </a:p>
      </dsp:txBody>
      <dsp:txXfrm>
        <a:off x="670791" y="1090682"/>
        <a:ext cx="6411969" cy="847812"/>
      </dsp:txXfrm>
    </dsp:sp>
    <dsp:sp modelId="{3319F3B2-F688-4781-A950-E02DF741FD91}">
      <dsp:nvSpPr>
        <dsp:cNvPr id="0" name=""/>
        <dsp:cNvSpPr/>
      </dsp:nvSpPr>
      <dsp:spPr>
        <a:xfrm>
          <a:off x="1279211" y="2128610"/>
          <a:ext cx="7694506" cy="90056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By transforming their use from hospitals into the community we can build on the value of expert patients to codesign and implement the additional help for the right groups in our community. </a:t>
          </a:r>
        </a:p>
      </dsp:txBody>
      <dsp:txXfrm>
        <a:off x="1305588" y="2154987"/>
        <a:ext cx="6421587" cy="847812"/>
      </dsp:txXfrm>
    </dsp:sp>
    <dsp:sp modelId="{BA4E1C90-2DE4-45A5-87E9-E7AF8573A7BA}">
      <dsp:nvSpPr>
        <dsp:cNvPr id="0" name=""/>
        <dsp:cNvSpPr/>
      </dsp:nvSpPr>
      <dsp:spPr>
        <a:xfrm>
          <a:off x="1923626" y="3192915"/>
          <a:ext cx="7694506" cy="9005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Currently a lack of recognition of skills rather than qualifications, and absence of formalized training is a barrier which we could overcome.  </a:t>
          </a:r>
        </a:p>
      </dsp:txBody>
      <dsp:txXfrm>
        <a:off x="1950003" y="3219292"/>
        <a:ext cx="6411969" cy="847812"/>
      </dsp:txXfrm>
    </dsp:sp>
    <dsp:sp modelId="{E9CBE9D2-E43A-4D40-A8D7-60CEA1FD7775}">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A5E20542-4B5C-4D47-BF72-1956737600C3}">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68921084-0063-4E8C-8606-679AD201DF48}">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1C4DF-7378-4A7D-9365-6BD5B1972591}" type="datetimeFigureOut">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15AF0-4470-48F2-BF62-7CB416E1C7D4}" type="slidenum">
              <a:t>‹#›</a:t>
            </a:fld>
            <a:endParaRPr lang="en-US"/>
          </a:p>
        </p:txBody>
      </p:sp>
    </p:spTree>
    <p:extLst>
      <p:ext uri="{BB962C8B-B14F-4D97-AF65-F5344CB8AC3E}">
        <p14:creationId xmlns:p14="http://schemas.microsoft.com/office/powerpoint/2010/main" val="343657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KEY FINDINGS</a:t>
            </a:r>
            <a:endParaRPr lang="en-US" u="sng">
              <a:ea typeface="Calibri"/>
              <a:cs typeface="Calibri"/>
            </a:endParaRPr>
          </a:p>
          <a:p>
            <a:endParaRPr lang="en-US" b="1"/>
          </a:p>
          <a:p>
            <a:r>
              <a:rPr lang="en-US" b="1"/>
              <a:t>Integrated Care Requires Indigenous Leadership</a:t>
            </a:r>
            <a:endParaRPr lang="en-US">
              <a:ea typeface="Calibri" panose="020F0502020204030204"/>
              <a:cs typeface="Calibri" panose="020F0502020204030204"/>
            </a:endParaRPr>
          </a:p>
          <a:p>
            <a:pPr lvl="1" indent="-228600">
              <a:buFont typeface="Courier New"/>
              <a:buChar char="o"/>
            </a:pPr>
            <a:r>
              <a:rPr lang="en-US"/>
              <a:t>Many international models lacked Indigenous governance, cultural frameworks, and authentic voice.</a:t>
            </a:r>
            <a:endParaRPr lang="en-US">
              <a:ea typeface="Calibri" panose="020F0502020204030204"/>
              <a:cs typeface="Calibri" panose="020F0502020204030204"/>
            </a:endParaRPr>
          </a:p>
          <a:p>
            <a:pPr lvl="1" indent="-228600">
              <a:buFont typeface="Courier New"/>
              <a:buChar char="o"/>
            </a:pPr>
            <a:r>
              <a:rPr lang="en-US"/>
              <a:t>Health systems that integrated Indigenous health philosophies (like </a:t>
            </a:r>
            <a:r>
              <a:rPr lang="en-US" err="1"/>
              <a:t>Te</a:t>
            </a:r>
            <a:r>
              <a:rPr lang="en-US"/>
              <a:t> Ao Māori) achieved better community trust and health equity outcomes.</a:t>
            </a:r>
            <a:endParaRPr lang="en-US">
              <a:ea typeface="Calibri" panose="020F0502020204030204"/>
              <a:cs typeface="Calibri" panose="020F0502020204030204"/>
            </a:endParaRPr>
          </a:p>
          <a:p>
            <a:r>
              <a:rPr lang="en-US" b="1"/>
              <a:t>Equity-Focused Data Systems Are Critical</a:t>
            </a:r>
            <a:endParaRPr lang="en-US"/>
          </a:p>
          <a:p>
            <a:pPr lvl="1" indent="-171450">
              <a:buFont typeface="Courier New"/>
              <a:buChar char="o"/>
            </a:pPr>
            <a:r>
              <a:rPr lang="en-US"/>
              <a:t>The most successful models used real-time, </a:t>
            </a:r>
            <a:r>
              <a:rPr lang="en-US" b="1"/>
              <a:t>whānau-</a:t>
            </a:r>
            <a:r>
              <a:rPr lang="en-US" b="1" err="1"/>
              <a:t>centred</a:t>
            </a:r>
            <a:r>
              <a:rPr lang="en-US" b="1"/>
              <a:t> data dashboards</a:t>
            </a:r>
            <a:r>
              <a:rPr lang="en-US"/>
              <a:t>.</a:t>
            </a:r>
            <a:endParaRPr lang="en-US">
              <a:ea typeface="Calibri" panose="020F0502020204030204"/>
              <a:cs typeface="Calibri" panose="020F0502020204030204"/>
            </a:endParaRPr>
          </a:p>
          <a:p>
            <a:pPr lvl="1" indent="-171450">
              <a:buFont typeface="Courier New"/>
              <a:buChar char="o"/>
            </a:pPr>
            <a:r>
              <a:rPr lang="en-US"/>
              <a:t>These systems tracked patient journeys across primary, secondary, and social sectors, informing responsive care.</a:t>
            </a:r>
            <a:endParaRPr lang="en-US">
              <a:ea typeface="Calibri" panose="020F0502020204030204"/>
              <a:cs typeface="Calibri" panose="020F0502020204030204"/>
            </a:endParaRPr>
          </a:p>
          <a:p>
            <a:pPr lvl="1" indent="-171450">
              <a:buFont typeface="Courier New"/>
              <a:buChar char="o"/>
            </a:pPr>
            <a:r>
              <a:rPr lang="en-US"/>
              <a:t>There was a strong focus on </a:t>
            </a:r>
            <a:r>
              <a:rPr lang="en-US" b="1"/>
              <a:t>equity-based data segmentation</a:t>
            </a:r>
            <a:r>
              <a:rPr lang="en-US"/>
              <a:t>—an opportunity for </a:t>
            </a:r>
            <a:r>
              <a:rPr lang="en-US" err="1"/>
              <a:t>Te</a:t>
            </a:r>
            <a:r>
              <a:rPr lang="en-US"/>
              <a:t> Puna Taiao.</a:t>
            </a:r>
            <a:endParaRPr lang="en-US">
              <a:ea typeface="Calibri" panose="020F0502020204030204"/>
              <a:cs typeface="Calibri" panose="020F0502020204030204"/>
            </a:endParaRPr>
          </a:p>
          <a:p>
            <a:r>
              <a:rPr lang="en-US" b="1"/>
              <a:t>Co-Designed Service Delivery Yields Stronger Engagement</a:t>
            </a:r>
            <a:endParaRPr lang="en-US"/>
          </a:p>
          <a:p>
            <a:pPr lvl="1" indent="-171450">
              <a:buFont typeface="Courier New"/>
              <a:buChar char="o"/>
            </a:pPr>
            <a:r>
              <a:rPr lang="en-US"/>
              <a:t>Case studies demonstrated that </a:t>
            </a:r>
            <a:r>
              <a:rPr lang="en-US" b="1"/>
              <a:t>co-design with communities</a:t>
            </a:r>
            <a:r>
              <a:rPr lang="en-US"/>
              <a:t>, especially </a:t>
            </a:r>
            <a:r>
              <a:rPr lang="en-US" err="1"/>
              <a:t>marginalised</a:t>
            </a:r>
            <a:r>
              <a:rPr lang="en-US"/>
              <a:t> groups, improved access, service satisfaction, and continuity of care.</a:t>
            </a:r>
            <a:endParaRPr lang="en-US">
              <a:ea typeface="Calibri" panose="020F0502020204030204"/>
              <a:cs typeface="Calibri" panose="020F0502020204030204"/>
            </a:endParaRPr>
          </a:p>
          <a:p>
            <a:pPr lvl="1" indent="-171450">
              <a:buFont typeface="Courier New"/>
              <a:buChar char="o"/>
            </a:pPr>
            <a:r>
              <a:rPr lang="en-US"/>
              <a:t>This validated HHB’s ongoing </a:t>
            </a:r>
            <a:r>
              <a:rPr lang="en-US" err="1"/>
              <a:t>kaupapa</a:t>
            </a:r>
            <a:r>
              <a:rPr lang="en-US"/>
              <a:t> like </a:t>
            </a:r>
            <a:r>
              <a:rPr lang="en-US" i="1"/>
              <a:t>Whānau Voice Engagement</a:t>
            </a:r>
            <a:r>
              <a:rPr lang="en-US"/>
              <a:t> and </a:t>
            </a:r>
            <a:r>
              <a:rPr lang="en-US" err="1"/>
              <a:t>Kāhui</a:t>
            </a:r>
            <a:r>
              <a:rPr lang="en-US"/>
              <a:t>-led models.</a:t>
            </a:r>
            <a:endParaRPr lang="en-US">
              <a:ea typeface="Calibri" panose="020F0502020204030204"/>
              <a:cs typeface="Calibri" panose="020F0502020204030204"/>
            </a:endParaRPr>
          </a:p>
          <a:p>
            <a:r>
              <a:rPr lang="en-US" b="1"/>
              <a:t>Workforce Sustainability Through Community Investment</a:t>
            </a:r>
            <a:endParaRPr lang="en-US"/>
          </a:p>
          <a:p>
            <a:pPr lvl="1" indent="-171450">
              <a:buFont typeface="Courier New"/>
              <a:buChar char="o"/>
            </a:pPr>
            <a:r>
              <a:rPr lang="en-US"/>
              <a:t>Innovative internship models in Canada and Scandinavia mirrored </a:t>
            </a:r>
            <a:r>
              <a:rPr lang="en-US" b="1"/>
              <a:t>‘E Hao, E Pao’</a:t>
            </a:r>
            <a:r>
              <a:rPr lang="en-US"/>
              <a:t>—affirming its relevance.</a:t>
            </a:r>
            <a:endParaRPr lang="en-US">
              <a:ea typeface="Calibri" panose="020F0502020204030204"/>
              <a:cs typeface="Calibri" panose="020F0502020204030204"/>
            </a:endParaRPr>
          </a:p>
          <a:p>
            <a:pPr lvl="1" indent="-171450">
              <a:buFont typeface="Courier New"/>
              <a:buChar char="o"/>
            </a:pPr>
            <a:r>
              <a:rPr lang="en-US"/>
              <a:t>Some systems embedded </a:t>
            </a:r>
            <a:r>
              <a:rPr lang="en-US" b="1"/>
              <a:t>cultural and community navigators</a:t>
            </a:r>
            <a:r>
              <a:rPr lang="en-US"/>
              <a:t> as paid roles in clinical teams, not just advisory.</a:t>
            </a:r>
            <a:endParaRPr lang="en-US">
              <a:ea typeface="Calibri" panose="020F0502020204030204"/>
              <a:cs typeface="Calibri" panose="020F0502020204030204"/>
            </a:endParaRPr>
          </a:p>
          <a:p>
            <a:r>
              <a:rPr lang="en-US" b="1"/>
              <a:t>Digital Enablement Without Cultural Dilution</a:t>
            </a:r>
            <a:endParaRPr lang="en-US"/>
          </a:p>
          <a:p>
            <a:pPr lvl="1" indent="-171450">
              <a:buFont typeface="Courier New"/>
              <a:buChar char="o"/>
            </a:pPr>
            <a:r>
              <a:rPr lang="en-US"/>
              <a:t>AI and digital triage were widely used—but concerns were raised about cultural safety and data sovereignty.</a:t>
            </a:r>
            <a:endParaRPr lang="en-US">
              <a:ea typeface="Calibri" panose="020F0502020204030204"/>
              <a:cs typeface="Calibri" panose="020F0502020204030204"/>
            </a:endParaRPr>
          </a:p>
          <a:p>
            <a:pPr lvl="1" indent="-171450">
              <a:buFont typeface="Courier New"/>
              <a:buChar char="o"/>
            </a:pPr>
            <a:r>
              <a:rPr lang="en-US"/>
              <a:t>Strong governance models included Indigenous data sovereignty agreements and whānau-</a:t>
            </a:r>
            <a:r>
              <a:rPr lang="en-US" err="1"/>
              <a:t>centred</a:t>
            </a:r>
            <a:r>
              <a:rPr lang="en-US"/>
              <a:t> consent processes.</a:t>
            </a:r>
            <a:endParaRPr lang="en-US">
              <a:ea typeface="Calibri" panose="020F0502020204030204"/>
              <a:cs typeface="Calibri" panose="020F0502020204030204"/>
            </a:endParaRPr>
          </a:p>
          <a:p>
            <a:pPr lvl="1" indent="-171450">
              <a:buFont typeface="Courier New"/>
              <a:buChar char="o"/>
            </a:pPr>
            <a:endParaRPr lang="en-US">
              <a:ea typeface="Calibri" panose="020F0502020204030204"/>
              <a:cs typeface="Calibri" panose="020F0502020204030204"/>
            </a:endParaRPr>
          </a:p>
          <a:p>
            <a:r>
              <a:rPr lang="en-US" b="1" u="sng"/>
              <a:t>OPPORTUNITIES </a:t>
            </a:r>
            <a:endParaRPr lang="en-US" u="sng">
              <a:ea typeface="Calibri"/>
              <a:cs typeface="Calibri"/>
            </a:endParaRPr>
          </a:p>
          <a:p>
            <a:endParaRPr lang="en-US" b="1"/>
          </a:p>
          <a:p>
            <a:r>
              <a:rPr lang="en-US" b="1"/>
              <a:t>Elevate </a:t>
            </a:r>
            <a:r>
              <a:rPr lang="en-US" b="1" err="1"/>
              <a:t>Te</a:t>
            </a:r>
            <a:r>
              <a:rPr lang="en-US" b="1"/>
              <a:t> Puna Taiao as a Leading Platform</a:t>
            </a:r>
            <a:endParaRPr lang="en-US">
              <a:ea typeface="Calibri" panose="020F0502020204030204"/>
              <a:cs typeface="Calibri" panose="020F0502020204030204"/>
            </a:endParaRPr>
          </a:p>
          <a:p>
            <a:pPr marL="171450" indent="-171450">
              <a:buFont typeface="Arial"/>
              <a:buChar char="•"/>
            </a:pPr>
            <a:r>
              <a:rPr lang="en-US"/>
              <a:t>Position </a:t>
            </a:r>
            <a:r>
              <a:rPr lang="en-US" err="1"/>
              <a:t>Te</a:t>
            </a:r>
            <a:r>
              <a:rPr lang="en-US"/>
              <a:t> Puna Taiao as an </a:t>
            </a:r>
            <a:r>
              <a:rPr lang="en-US" b="1"/>
              <a:t>equity intelligence ecosystem</a:t>
            </a:r>
            <a:r>
              <a:rPr lang="en-US"/>
              <a:t>, aligning with global standards while embedding Māori data narratives.</a:t>
            </a:r>
            <a:endParaRPr lang="en-US">
              <a:ea typeface="Calibri" panose="020F0502020204030204"/>
              <a:cs typeface="Calibri" panose="020F0502020204030204"/>
            </a:endParaRPr>
          </a:p>
          <a:p>
            <a:pPr marL="171450" indent="-171450">
              <a:buFont typeface="Arial"/>
              <a:buChar char="•"/>
            </a:pPr>
            <a:r>
              <a:rPr lang="en-US"/>
              <a:t>Create pathways for sharing this model globally, beginning with Aotearoa and </a:t>
            </a:r>
            <a:r>
              <a:rPr lang="en-US" err="1"/>
              <a:t>Te</a:t>
            </a:r>
            <a:r>
              <a:rPr lang="en-US"/>
              <a:t> Whatu Ora.</a:t>
            </a:r>
            <a:endParaRPr lang="en-US">
              <a:ea typeface="Calibri"/>
              <a:cs typeface="Calibri"/>
            </a:endParaRPr>
          </a:p>
          <a:p>
            <a:r>
              <a:rPr lang="en-US" b="1"/>
              <a:t>Global Recognition of Māori-Led Primary Care</a:t>
            </a:r>
            <a:endParaRPr lang="en-US">
              <a:ea typeface="Calibri" panose="020F0502020204030204"/>
              <a:cs typeface="Calibri" panose="020F0502020204030204"/>
            </a:endParaRPr>
          </a:p>
          <a:p>
            <a:pPr marL="171450" indent="-171450">
              <a:buFont typeface="Arial"/>
              <a:buChar char="•"/>
            </a:pPr>
            <a:r>
              <a:rPr lang="en-US"/>
              <a:t>HHB could present </a:t>
            </a:r>
            <a:r>
              <a:rPr lang="en-US" i="1"/>
              <a:t>E Hao, E Pao</a:t>
            </a:r>
            <a:r>
              <a:rPr lang="en-US"/>
              <a:t> and </a:t>
            </a:r>
            <a:r>
              <a:rPr lang="en-US" i="1" err="1"/>
              <a:t>Te</a:t>
            </a:r>
            <a:r>
              <a:rPr lang="en-US" i="1"/>
              <a:t> </a:t>
            </a:r>
            <a:r>
              <a:rPr lang="en-US" i="1" err="1"/>
              <a:t>Kāhui</a:t>
            </a:r>
            <a:r>
              <a:rPr lang="en-US" i="1"/>
              <a:t> Amokura</a:t>
            </a:r>
            <a:r>
              <a:rPr lang="en-US"/>
              <a:t> models internationally as case studies in </a:t>
            </a:r>
            <a:r>
              <a:rPr lang="en-US" b="1"/>
              <a:t>Indigenous-led workforce and governance</a:t>
            </a:r>
            <a:r>
              <a:rPr lang="en-US"/>
              <a:t>.</a:t>
            </a:r>
            <a:endParaRPr lang="en-US">
              <a:ea typeface="Calibri" panose="020F0502020204030204"/>
              <a:cs typeface="Calibri" panose="020F0502020204030204"/>
            </a:endParaRPr>
          </a:p>
          <a:p>
            <a:pPr marL="171450" indent="-171450">
              <a:buFont typeface="Arial"/>
              <a:buChar char="•"/>
            </a:pPr>
            <a:r>
              <a:rPr lang="en-US"/>
              <a:t>Pursue publication or presentation at the next International Conference.</a:t>
            </a:r>
            <a:endParaRPr lang="en-US">
              <a:ea typeface="Calibri" panose="020F0502020204030204"/>
              <a:cs typeface="Calibri" panose="020F0502020204030204"/>
            </a:endParaRPr>
          </a:p>
          <a:p>
            <a:r>
              <a:rPr lang="en-US" b="1"/>
              <a:t>Partnerships for Research &amp; Evaluation</a:t>
            </a:r>
            <a:endParaRPr lang="en-US">
              <a:ea typeface="Calibri" panose="020F0502020204030204"/>
              <a:cs typeface="Calibri" panose="020F0502020204030204"/>
            </a:endParaRPr>
          </a:p>
          <a:p>
            <a:pPr marL="171450" indent="-171450">
              <a:buFont typeface="Arial"/>
              <a:buChar char="•"/>
            </a:pPr>
            <a:r>
              <a:rPr lang="en-US"/>
              <a:t>Collaborate with EU and Canadian Indigenous </a:t>
            </a:r>
            <a:r>
              <a:rPr lang="en-US" err="1"/>
              <a:t>organisations</a:t>
            </a:r>
            <a:r>
              <a:rPr lang="en-US"/>
              <a:t> to benchmark Māori health outcomes using </a:t>
            </a:r>
            <a:r>
              <a:rPr lang="en-US" b="1"/>
              <a:t>shared Indigenous health indicators</a:t>
            </a:r>
            <a:r>
              <a:rPr lang="en-US"/>
              <a:t>.</a:t>
            </a:r>
            <a:endParaRPr lang="en-US">
              <a:ea typeface="Calibri" panose="020F0502020204030204"/>
              <a:cs typeface="Calibri" panose="020F0502020204030204"/>
            </a:endParaRPr>
          </a:p>
          <a:p>
            <a:pPr marL="171450" indent="-171450">
              <a:buFont typeface="Arial"/>
              <a:buChar char="•"/>
            </a:pPr>
            <a:r>
              <a:rPr lang="en-US"/>
              <a:t>Explore joint research initiatives around integrated care and sovereignty.</a:t>
            </a:r>
            <a:endParaRPr lang="en-US">
              <a:ea typeface="Calibri" panose="020F0502020204030204"/>
              <a:cs typeface="Calibri" panose="020F0502020204030204"/>
            </a:endParaRPr>
          </a:p>
          <a:p>
            <a:r>
              <a:rPr lang="en-US" b="1"/>
              <a:t>Advance Whānau Voice as a Global Model</a:t>
            </a:r>
            <a:endParaRPr lang="en-US">
              <a:ea typeface="Calibri" panose="020F0502020204030204"/>
              <a:cs typeface="Calibri" panose="020F0502020204030204"/>
            </a:endParaRPr>
          </a:p>
          <a:p>
            <a:pPr marL="171450" indent="-171450">
              <a:buFont typeface="Arial"/>
              <a:buChar char="•"/>
            </a:pPr>
            <a:r>
              <a:rPr lang="en-US" err="1"/>
              <a:t>Formalise</a:t>
            </a:r>
            <a:r>
              <a:rPr lang="en-US"/>
              <a:t> HHB’s </a:t>
            </a:r>
            <a:r>
              <a:rPr lang="en-US" i="1"/>
              <a:t>Whānau Voice Engagement Strategy</a:t>
            </a:r>
            <a:r>
              <a:rPr lang="en-US"/>
              <a:t> as a model for </a:t>
            </a:r>
            <a:r>
              <a:rPr lang="en-US" b="1"/>
              <a:t>relational accountability</a:t>
            </a:r>
            <a:r>
              <a:rPr lang="en-US"/>
              <a:t> in healthcare.</a:t>
            </a:r>
            <a:endParaRPr lang="en-US">
              <a:ea typeface="Calibri" panose="020F0502020204030204"/>
              <a:cs typeface="Calibri" panose="020F0502020204030204"/>
            </a:endParaRPr>
          </a:p>
          <a:p>
            <a:pPr marL="171450" indent="-171450">
              <a:buFont typeface="Arial"/>
              <a:buChar char="•"/>
            </a:pPr>
            <a:r>
              <a:rPr lang="en-US"/>
              <a:t>Could become a blueprint for participatory health design across the Southern Hemisphere.</a:t>
            </a:r>
            <a:endParaRPr lang="en-US">
              <a:ea typeface="Calibri" panose="020F0502020204030204"/>
              <a:cs typeface="Calibri" panose="020F0502020204030204"/>
            </a:endParaRPr>
          </a:p>
          <a:p>
            <a:r>
              <a:rPr lang="en-US" b="1"/>
              <a:t>Host an Aotearoa-based Indigenous Primary Care Summit</a:t>
            </a:r>
            <a:endParaRPr lang="en-US">
              <a:ea typeface="Calibri" panose="020F0502020204030204"/>
              <a:cs typeface="Calibri" panose="020F0502020204030204"/>
            </a:endParaRPr>
          </a:p>
          <a:p>
            <a:pPr marL="171450" indent="-171450">
              <a:buFont typeface="Arial"/>
              <a:buChar char="•"/>
            </a:pPr>
            <a:r>
              <a:rPr lang="en-US"/>
              <a:t>Leverage Portugal learnings and international networks to host a 2026 summit led by Māori health leaders, showcasing the HHB ecosystem (e.g. Kahui, Whānau Voice, </a:t>
            </a:r>
            <a:r>
              <a:rPr lang="en-US" err="1"/>
              <a:t>Rongoā</a:t>
            </a:r>
            <a:r>
              <a:rPr lang="en-US"/>
              <a:t> Māori, data intelligence).</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r>
              <a:rPr lang="en-US" b="1" u="sng">
                <a:ea typeface="Calibri"/>
                <a:cs typeface="Calibri"/>
              </a:rPr>
              <a:t>NEXT STEPS </a:t>
            </a:r>
          </a:p>
          <a:p>
            <a:endParaRPr lang="en-US" b="1">
              <a:ea typeface="Calibri"/>
              <a:cs typeface="Calibri"/>
            </a:endParaRPr>
          </a:p>
          <a:p>
            <a:r>
              <a:rPr lang="en-US" b="1">
                <a:ea typeface="Calibri"/>
                <a:cs typeface="Calibri"/>
              </a:rPr>
              <a:t>Engage with National &amp; Regional Stakeholders </a:t>
            </a:r>
            <a:endParaRPr lang="en-US">
              <a:ea typeface="Calibri" panose="020F0502020204030204"/>
              <a:cs typeface="Calibri" panose="020F0502020204030204"/>
            </a:endParaRPr>
          </a:p>
          <a:p>
            <a:pPr marL="171450" indent="-171450">
              <a:buFont typeface="Arial"/>
              <a:buChar char="•"/>
            </a:pPr>
            <a:r>
              <a:rPr lang="en-US">
                <a:ea typeface="Calibri" panose="020F0502020204030204"/>
                <a:cs typeface="Calibri" panose="020F0502020204030204"/>
              </a:rPr>
              <a:t>Share Findings with</a:t>
            </a:r>
          </a:p>
          <a:p>
            <a:pPr lvl="1" indent="-171450">
              <a:buFont typeface="Courier New"/>
              <a:buChar char="o"/>
            </a:pPr>
            <a:r>
              <a:rPr lang="en-US">
                <a:ea typeface="Calibri" panose="020F0502020204030204"/>
                <a:cs typeface="Calibri" panose="020F0502020204030204"/>
              </a:rPr>
              <a:t>Local Provider Network</a:t>
            </a:r>
          </a:p>
          <a:p>
            <a:pPr lvl="1" indent="-171450">
              <a:buFont typeface="Courier New"/>
              <a:buChar char="o"/>
            </a:pPr>
            <a:r>
              <a:rPr lang="en-US" err="1">
                <a:ea typeface="Calibri"/>
                <a:cs typeface="Calibri"/>
              </a:rPr>
              <a:t>Te</a:t>
            </a:r>
            <a:r>
              <a:rPr lang="en-US">
                <a:ea typeface="Calibri" panose="020F0502020204030204"/>
                <a:cs typeface="Calibri" panose="020F0502020204030204"/>
              </a:rPr>
              <a:t> Whatu Ora </a:t>
            </a:r>
          </a:p>
          <a:p>
            <a:pPr lvl="1" indent="-171450">
              <a:buFont typeface="Courier New"/>
              <a:buChar char="o"/>
            </a:pPr>
            <a:r>
              <a:rPr lang="en-US">
                <a:ea typeface="Calibri" panose="020F0502020204030204"/>
                <a:cs typeface="Calibri" panose="020F0502020204030204"/>
              </a:rPr>
              <a:t>Māori PHO and Iwi Māori Partnership Boards</a:t>
            </a:r>
          </a:p>
          <a:p>
            <a:endParaRPr lang="en-US" b="1">
              <a:ea typeface="Calibri"/>
              <a:cs typeface="Calibri"/>
            </a:endParaRPr>
          </a:p>
          <a:p>
            <a:r>
              <a:rPr lang="en-US" b="1">
                <a:ea typeface="Calibri"/>
                <a:cs typeface="Calibri"/>
              </a:rPr>
              <a:t>Strengthen and Accelerate Māori Led Workstreams</a:t>
            </a:r>
            <a:endParaRPr lang="en-US">
              <a:ea typeface="Calibri" panose="020F0502020204030204"/>
              <a:cs typeface="Calibri" panose="020F0502020204030204"/>
            </a:endParaRPr>
          </a:p>
          <a:p>
            <a:pPr marL="171450" indent="-171450">
              <a:buFont typeface="Arial"/>
              <a:buChar char="•"/>
            </a:pPr>
            <a:r>
              <a:rPr lang="en-US">
                <a:ea typeface="Calibri" panose="020F0502020204030204"/>
                <a:cs typeface="Calibri" panose="020F0502020204030204"/>
              </a:rPr>
              <a:t>Focus on initiatives that directly reflect International best practice </a:t>
            </a:r>
          </a:p>
          <a:p>
            <a:pPr lvl="1" indent="-171450">
              <a:buFont typeface="Courier New"/>
              <a:buChar char="o"/>
            </a:pPr>
            <a:r>
              <a:rPr lang="en-US" err="1">
                <a:ea typeface="Calibri"/>
                <a:cs typeface="Calibri"/>
              </a:rPr>
              <a:t>Te</a:t>
            </a:r>
            <a:r>
              <a:rPr lang="en-US">
                <a:ea typeface="Calibri" panose="020F0502020204030204"/>
                <a:cs typeface="Calibri" panose="020F0502020204030204"/>
              </a:rPr>
              <a:t> Puna Taiao </a:t>
            </a:r>
          </a:p>
          <a:p>
            <a:pPr lvl="1" indent="-171450">
              <a:buFont typeface="Courier New"/>
              <a:buChar char="o"/>
            </a:pPr>
            <a:r>
              <a:rPr lang="en-US">
                <a:ea typeface="Calibri" panose="020F0502020204030204"/>
                <a:cs typeface="Calibri" panose="020F0502020204030204"/>
              </a:rPr>
              <a:t>E Hao, E Pao</a:t>
            </a:r>
          </a:p>
          <a:p>
            <a:pPr lvl="1" indent="-171450">
              <a:buFont typeface="Courier New"/>
              <a:buChar char="o"/>
            </a:pPr>
            <a:r>
              <a:rPr lang="en-US">
                <a:ea typeface="Calibri" panose="020F0502020204030204"/>
                <a:cs typeface="Calibri" panose="020F0502020204030204"/>
              </a:rPr>
              <a:t>Whānau Voice Engagement Strategy </a:t>
            </a:r>
          </a:p>
          <a:p>
            <a:pPr lvl="1" indent="-171450">
              <a:buFont typeface="Courier New"/>
              <a:buChar char="o"/>
            </a:pPr>
            <a:r>
              <a:rPr lang="en-US" err="1">
                <a:ea typeface="Calibri"/>
                <a:cs typeface="Calibri"/>
              </a:rPr>
              <a:t>Te</a:t>
            </a:r>
            <a:r>
              <a:rPr lang="en-US">
                <a:ea typeface="Calibri" panose="020F0502020204030204"/>
                <a:cs typeface="Calibri" panose="020F0502020204030204"/>
              </a:rPr>
              <a:t> </a:t>
            </a:r>
            <a:r>
              <a:rPr lang="en-US" err="1">
                <a:ea typeface="Calibri"/>
                <a:cs typeface="Calibri"/>
              </a:rPr>
              <a:t>Kāhuia</a:t>
            </a:r>
            <a:r>
              <a:rPr lang="en-US">
                <a:ea typeface="Calibri" panose="020F0502020204030204"/>
                <a:cs typeface="Calibri" panose="020F0502020204030204"/>
              </a:rPr>
              <a:t> Amokura &amp; </a:t>
            </a:r>
            <a:r>
              <a:rPr lang="en-US" err="1">
                <a:ea typeface="Calibri"/>
                <a:cs typeface="Calibri"/>
              </a:rPr>
              <a:t>Kāhui</a:t>
            </a:r>
            <a:r>
              <a:rPr lang="en-US">
                <a:ea typeface="Calibri" panose="020F0502020204030204"/>
                <a:cs typeface="Calibri" panose="020F0502020204030204"/>
              </a:rPr>
              <a:t> Ecosystem</a:t>
            </a:r>
          </a:p>
          <a:p>
            <a:pPr marL="285750" lvl="1"/>
            <a:endParaRPr lang="en-US" b="1">
              <a:ea typeface="Calibri"/>
              <a:cs typeface="Calibri"/>
            </a:endParaRPr>
          </a:p>
          <a:p>
            <a:r>
              <a:rPr lang="en-US" b="1">
                <a:ea typeface="Calibri"/>
                <a:cs typeface="Calibri"/>
              </a:rPr>
              <a:t>Develop</a:t>
            </a:r>
            <a:r>
              <a:rPr lang="en-US" b="1"/>
              <a:t> an International Publication or Conference Abstract</a:t>
            </a:r>
            <a:endParaRPr lang="en-US">
              <a:ea typeface="Calibri" panose="020F0502020204030204"/>
              <a:cs typeface="Calibri" panose="020F0502020204030204"/>
            </a:endParaRPr>
          </a:p>
          <a:p>
            <a:pPr marL="171450" indent="-171450">
              <a:buFont typeface="Arial"/>
              <a:buChar char="•"/>
            </a:pPr>
            <a:r>
              <a:rPr lang="en-US"/>
              <a:t>Submit findings and the HHB response to:</a:t>
            </a:r>
            <a:endParaRPr lang="en-US">
              <a:ea typeface="Calibri" panose="020F0502020204030204"/>
              <a:cs typeface="Calibri" panose="020F0502020204030204"/>
            </a:endParaRPr>
          </a:p>
          <a:p>
            <a:pPr lvl="1" indent="-171450">
              <a:buFont typeface="Courier New"/>
              <a:buChar char="o"/>
            </a:pPr>
            <a:r>
              <a:rPr lang="en-US"/>
              <a:t>International Journal of Integrated Care</a:t>
            </a:r>
            <a:endParaRPr lang="en-US">
              <a:ea typeface="Calibri" panose="020F0502020204030204"/>
              <a:cs typeface="Calibri" panose="020F0502020204030204"/>
            </a:endParaRPr>
          </a:p>
          <a:p>
            <a:pPr lvl="1" indent="-171450">
              <a:buFont typeface="Courier New"/>
              <a:buChar char="o"/>
            </a:pPr>
            <a:r>
              <a:rPr lang="en-US"/>
              <a:t>Māori Health Review or Journal of Indigenous Wellbeing</a:t>
            </a:r>
            <a:endParaRPr lang="en-US">
              <a:ea typeface="Calibri" panose="020F0502020204030204"/>
              <a:cs typeface="Calibri" panose="020F0502020204030204"/>
            </a:endParaRPr>
          </a:p>
          <a:p>
            <a:pPr lvl="1" indent="-171450">
              <a:buFont typeface="Courier New"/>
              <a:buChar char="o"/>
            </a:pPr>
            <a:r>
              <a:rPr lang="en-US"/>
              <a:t>2026 ICIC Conference or Indigenous Health Summits</a:t>
            </a:r>
            <a:endParaRPr lang="en-US">
              <a:ea typeface="Calibri" panose="020F0502020204030204"/>
              <a:cs typeface="Calibri" panose="020F0502020204030204"/>
            </a:endParaRPr>
          </a:p>
          <a:p>
            <a:pPr marL="171450" indent="-171450">
              <a:buFont typeface="Arial"/>
              <a:buChar char="•"/>
            </a:pPr>
            <a:r>
              <a:rPr lang="en-US"/>
              <a:t>Could be co-authored by all those in attendance and I</a:t>
            </a:r>
          </a:p>
          <a:p>
            <a:endParaRPr lang="en-US" b="1"/>
          </a:p>
          <a:p>
            <a:endParaRPr lang="en-US" b="1"/>
          </a:p>
          <a:p>
            <a:r>
              <a:rPr lang="en-US" b="1"/>
              <a:t>Conference Trends &amp; Literature Reflected at ICIC (Portugal, 2025)</a:t>
            </a:r>
            <a:endParaRPr lang="en-US">
              <a:ea typeface="Calibri" panose="020F0502020204030204"/>
              <a:cs typeface="Calibri" panose="020F0502020204030204"/>
            </a:endParaRPr>
          </a:p>
          <a:p>
            <a:r>
              <a:rPr lang="en-US" b="1"/>
              <a:t>1. Portugal ICIC 2025 Presentation Streams</a:t>
            </a:r>
            <a:endParaRPr lang="en-US">
              <a:ea typeface="Calibri" panose="020F0502020204030204"/>
              <a:cs typeface="Calibri" panose="020F0502020204030204"/>
            </a:endParaRPr>
          </a:p>
          <a:p>
            <a:pPr marL="628650" lvl="1" indent="-171450">
              <a:buFont typeface="Arial"/>
              <a:buChar char="•"/>
            </a:pPr>
            <a:r>
              <a:rPr lang="en-US"/>
              <a:t>Several sessions at the </a:t>
            </a:r>
            <a:r>
              <a:rPr lang="en-US" i="1"/>
              <a:t>ICIC </a:t>
            </a:r>
            <a:r>
              <a:rPr lang="en-US"/>
              <a:t>have consistently featured workforce pipeline models that:</a:t>
            </a:r>
            <a:endParaRPr lang="en-US">
              <a:ea typeface="Calibri" panose="020F0502020204030204"/>
              <a:cs typeface="Calibri" panose="020F0502020204030204"/>
            </a:endParaRPr>
          </a:p>
          <a:p>
            <a:pPr marL="1085850" lvl="2" indent="-171450">
              <a:buFont typeface="Arial"/>
              <a:buChar char="•"/>
            </a:pPr>
            <a:r>
              <a:rPr lang="en-US"/>
              <a:t>Recruit local or Indigenous youth into health pathways.</a:t>
            </a:r>
            <a:endParaRPr lang="en-US">
              <a:ea typeface="Calibri" panose="020F0502020204030204"/>
              <a:cs typeface="Calibri" panose="020F0502020204030204"/>
            </a:endParaRPr>
          </a:p>
          <a:p>
            <a:pPr marL="1085850" lvl="2" indent="-171450">
              <a:buFont typeface="Arial"/>
              <a:buChar char="•"/>
            </a:pPr>
            <a:r>
              <a:rPr lang="en-US"/>
              <a:t>Embed </a:t>
            </a:r>
            <a:r>
              <a:rPr lang="en-US" b="1"/>
              <a:t>paid roles</a:t>
            </a:r>
            <a:r>
              <a:rPr lang="en-US"/>
              <a:t> such as "community health navigators" or "cultural brokers" into the workforce.</a:t>
            </a:r>
            <a:endParaRPr lang="en-US">
              <a:ea typeface="Calibri" panose="020F0502020204030204"/>
              <a:cs typeface="Calibri" panose="020F0502020204030204"/>
            </a:endParaRPr>
          </a:p>
          <a:p>
            <a:pPr marL="1085850" lvl="2" indent="-171450">
              <a:buFont typeface="Arial"/>
              <a:buChar char="•"/>
            </a:pPr>
            <a:r>
              <a:rPr lang="en-US"/>
              <a:t>Use </a:t>
            </a:r>
            <a:r>
              <a:rPr lang="en-US" b="1"/>
              <a:t>co-designed internships</a:t>
            </a:r>
            <a:r>
              <a:rPr lang="en-US"/>
              <a:t> rooted in local community values.</a:t>
            </a:r>
            <a:endParaRPr lang="en-US">
              <a:ea typeface="Calibri" panose="020F0502020204030204"/>
              <a:cs typeface="Calibri" panose="020F0502020204030204"/>
            </a:endParaRPr>
          </a:p>
          <a:p>
            <a:pPr marL="1085850" lvl="2" indent="-171450">
              <a:buFont typeface="Arial"/>
              <a:buChar char="•"/>
            </a:pPr>
            <a:endParaRPr lang="en-US"/>
          </a:p>
          <a:p>
            <a:r>
              <a:rPr lang="en-US" b="1"/>
              <a:t>2. Canada (First Nations, Inuit, Métis Health Models)</a:t>
            </a:r>
            <a:br>
              <a:rPr lang="en-US" b="1">
                <a:cs typeface="+mn-lt"/>
              </a:rPr>
            </a:br>
            <a:r>
              <a:rPr lang="en-US" b="1"/>
              <a:t> Referenced in past ICICs and published work through:</a:t>
            </a:r>
            <a:endParaRPr lang="en-US">
              <a:ea typeface="Calibri" panose="020F0502020204030204"/>
              <a:cs typeface="Calibri" panose="020F0502020204030204"/>
            </a:endParaRPr>
          </a:p>
          <a:p>
            <a:pPr marL="628650" lvl="1" indent="-171450">
              <a:buFont typeface="Arial"/>
              <a:buChar char="•"/>
            </a:pPr>
            <a:r>
              <a:rPr lang="en-US" b="1"/>
              <a:t>Canadian Indigenous Health Alliance</a:t>
            </a:r>
            <a:r>
              <a:rPr lang="en-US"/>
              <a:t> </a:t>
            </a:r>
            <a:r>
              <a:rPr lang="en-US" err="1"/>
              <a:t>programmes</a:t>
            </a:r>
            <a:r>
              <a:rPr lang="en-US"/>
              <a:t>.</a:t>
            </a:r>
            <a:endParaRPr lang="en-US">
              <a:ea typeface="Calibri" panose="020F0502020204030204"/>
              <a:cs typeface="Calibri" panose="020F0502020204030204"/>
            </a:endParaRPr>
          </a:p>
          <a:p>
            <a:pPr marL="628650" lvl="1" indent="-171450">
              <a:buFont typeface="Arial"/>
              <a:buChar char="•"/>
            </a:pPr>
            <a:r>
              <a:rPr lang="en-US"/>
              <a:t>Paid internships for Indigenous students in primary care through </a:t>
            </a:r>
            <a:r>
              <a:rPr lang="en-US" b="1"/>
              <a:t>First Nations Health Authority (BC)</a:t>
            </a:r>
            <a:r>
              <a:rPr lang="en-US"/>
              <a:t> and </a:t>
            </a:r>
            <a:r>
              <a:rPr lang="en-US" b="1"/>
              <a:t>Indigenous Services Canada.</a:t>
            </a:r>
            <a:endParaRPr lang="en-US"/>
          </a:p>
          <a:p>
            <a:pPr marL="628650" lvl="1" indent="-171450">
              <a:buFont typeface="Arial"/>
              <a:buChar char="•"/>
            </a:pPr>
            <a:r>
              <a:rPr lang="en-US"/>
              <a:t>A focus on </a:t>
            </a:r>
            <a:r>
              <a:rPr lang="en-US" b="1"/>
              <a:t>“grow-your-own” models</a:t>
            </a:r>
            <a:r>
              <a:rPr lang="en-US"/>
              <a:t>, similar to </a:t>
            </a:r>
            <a:r>
              <a:rPr lang="en-US" i="1"/>
              <a:t>E Hao, E Pao</a:t>
            </a:r>
            <a:r>
              <a:rPr lang="en-US"/>
              <a:t>, ensuring local, culturally grounded staff are embedded in health systems long term.</a:t>
            </a:r>
            <a:endParaRPr lang="en-US">
              <a:ea typeface="Calibri" panose="020F0502020204030204"/>
              <a:cs typeface="Calibri" panose="020F0502020204030204"/>
            </a:endParaRPr>
          </a:p>
          <a:p>
            <a:pPr marL="628650" lvl="1" indent="-171450">
              <a:buFont typeface="Arial"/>
              <a:buChar char="•"/>
            </a:pPr>
            <a:endParaRPr lang="en-US"/>
          </a:p>
          <a:p>
            <a:r>
              <a:rPr lang="en-US" b="1"/>
              <a:t>3. Scandinavia (Particularly Norway, Finland, Sweden – Sámi Health Services)</a:t>
            </a:r>
            <a:endParaRPr lang="en-US"/>
          </a:p>
          <a:p>
            <a:pPr marL="171450" indent="-171450">
              <a:buFont typeface="Arial"/>
              <a:buChar char="•"/>
            </a:pPr>
            <a:r>
              <a:rPr lang="en-US"/>
              <a:t>Internship models include:</a:t>
            </a:r>
          </a:p>
          <a:p>
            <a:pPr marL="285750" lvl="1" indent="-171450">
              <a:buFont typeface="Arial"/>
              <a:buChar char="•"/>
            </a:pPr>
            <a:r>
              <a:rPr lang="en-US"/>
              <a:t>Local youth placements in Sámi primary health centers.</a:t>
            </a:r>
          </a:p>
          <a:p>
            <a:pPr marL="285750" lvl="1" indent="-171450">
              <a:buFont typeface="Arial"/>
              <a:buChar char="•"/>
            </a:pPr>
            <a:r>
              <a:rPr lang="en-US"/>
              <a:t>Integration of traditional knowledge holders into formal healthcare settings.</a:t>
            </a:r>
            <a:endParaRPr lang="en-US">
              <a:ea typeface="Calibri" panose="020F0502020204030204"/>
              <a:cs typeface="Calibri" panose="020F0502020204030204"/>
            </a:endParaRPr>
          </a:p>
          <a:p>
            <a:pPr marL="285750" lvl="1" indent="-171450">
              <a:buFont typeface="Arial"/>
              <a:buChar char="•"/>
            </a:pPr>
            <a:r>
              <a:rPr lang="en-US"/>
              <a:t>Strong state support to fund </a:t>
            </a:r>
            <a:r>
              <a:rPr lang="en-US" b="1"/>
              <a:t>dual-language, culturally safe placements</a:t>
            </a:r>
            <a:r>
              <a:rPr lang="en-US"/>
              <a:t> in underserved regions.</a:t>
            </a:r>
          </a:p>
          <a:p>
            <a:pPr marL="285750" lvl="1" indent="-171450">
              <a:buFont typeface="Arial"/>
              <a:buChar char="•"/>
            </a:pPr>
            <a:r>
              <a:rPr lang="en-US"/>
              <a:t>Mentioned in ICIC research papers and parallel sessions under themes like </a:t>
            </a:r>
            <a:r>
              <a:rPr lang="en-US" i="1"/>
              <a:t>"Integrated workforce resilience”</a:t>
            </a:r>
            <a:r>
              <a:rPr lang="en-US"/>
              <a:t> and </a:t>
            </a:r>
            <a:r>
              <a:rPr lang="en-US" i="1"/>
              <a:t>“Health Equity in Remote Indigenous Communities.”</a:t>
            </a:r>
            <a:endParaRPr lang="en-US"/>
          </a:p>
          <a:p>
            <a:endParaRPr lang="en-US" b="1"/>
          </a:p>
          <a:p>
            <a:pPr>
              <a:buFont typeface="Arial"/>
            </a:pPr>
            <a:r>
              <a:rPr lang="en-US" b="1"/>
              <a:t>4. OECD Health Workforce Resilience Report (2023–2024)</a:t>
            </a:r>
            <a:endParaRPr lang="en-US">
              <a:ea typeface="Calibri" panose="020F0502020204030204"/>
              <a:cs typeface="Calibri" panose="020F0502020204030204"/>
            </a:endParaRPr>
          </a:p>
          <a:p>
            <a:pPr marL="285750" lvl="1" indent="-171450">
              <a:buFont typeface="Arial"/>
              <a:buChar char="•"/>
            </a:pPr>
            <a:r>
              <a:rPr lang="en-US"/>
              <a:t>Cited best practice case studies from these countries in </a:t>
            </a:r>
            <a:r>
              <a:rPr lang="en-US" b="1"/>
              <a:t>workforce retention</a:t>
            </a:r>
            <a:r>
              <a:rPr lang="en-US"/>
              <a:t> through community-based entry pipelines, including school-to-health-career bridges.</a:t>
            </a:r>
            <a:endParaRPr lang="en-US">
              <a:ea typeface="Calibri" panose="020F0502020204030204"/>
              <a:cs typeface="Calibri" panose="020F0502020204030204"/>
            </a:endParaRPr>
          </a:p>
          <a:p>
            <a:pPr marL="1085850" lvl="2" indent="-171450">
              <a:buFont typeface="Arial"/>
              <a:buChar char="•"/>
            </a:pPr>
            <a:endParaRPr lang="en-US">
              <a:ea typeface="Calibri" panose="020F0502020204030204"/>
              <a:cs typeface="Calibri" panose="020F0502020204030204"/>
            </a:endParaRPr>
          </a:p>
          <a:p>
            <a:pPr marL="285750"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5215AF0-4470-48F2-BF62-7CB416E1C7D4}" type="slidenum">
              <a:t>4</a:t>
            </a:fld>
            <a:endParaRPr lang="en-US"/>
          </a:p>
        </p:txBody>
      </p:sp>
    </p:spTree>
    <p:extLst>
      <p:ext uri="{BB962C8B-B14F-4D97-AF65-F5344CB8AC3E}">
        <p14:creationId xmlns:p14="http://schemas.microsoft.com/office/powerpoint/2010/main" val="61520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B89901D-873D-41F1-A56C-DEF67F33D092}" type="slidenum">
              <a:rPr lang="en-NZ" smtClean="0"/>
              <a:t>5</a:t>
            </a:fld>
            <a:endParaRPr lang="en-NZ"/>
          </a:p>
        </p:txBody>
      </p:sp>
    </p:spTree>
    <p:extLst>
      <p:ext uri="{BB962C8B-B14F-4D97-AF65-F5344CB8AC3E}">
        <p14:creationId xmlns:p14="http://schemas.microsoft.com/office/powerpoint/2010/main" val="97975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165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23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63200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796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793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061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210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656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594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900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681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865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90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246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203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65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8/25/2025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59280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player.vimeo.com/video/1105310172?app_id=1229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 name="Title 1"/>
          <p:cNvSpPr>
            <a:spLocks noGrp="1"/>
          </p:cNvSpPr>
          <p:nvPr>
            <p:ph type="ctrTitle"/>
          </p:nvPr>
        </p:nvSpPr>
        <p:spPr>
          <a:xfrm>
            <a:off x="203106" y="2338793"/>
            <a:ext cx="9777506" cy="3159560"/>
          </a:xfrm>
        </p:spPr>
        <p:txBody>
          <a:bodyPr>
            <a:normAutofit fontScale="90000"/>
          </a:bodyPr>
          <a:lstStyle/>
          <a:p>
            <a:pPr algn="ctr"/>
            <a:br>
              <a:rPr lang="en-US" dirty="0"/>
            </a:br>
            <a:br>
              <a:rPr lang="en-US" dirty="0"/>
            </a:br>
            <a:r>
              <a:rPr lang="en-US" dirty="0">
                <a:solidFill>
                  <a:schemeClr val="tx1"/>
                </a:solidFill>
              </a:rPr>
              <a:t>WEBINAR: Integrated Care in Hawke’s Bay</a:t>
            </a:r>
            <a:br>
              <a:rPr lang="en-US" dirty="0"/>
            </a:br>
            <a:br>
              <a:rPr lang="en-US" dirty="0"/>
            </a:br>
            <a:r>
              <a:rPr lang="en-US" sz="4900" dirty="0"/>
              <a:t>International Conference on Integrated Care 2025</a:t>
            </a:r>
            <a:endParaRPr lang="en-US" dirty="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D6CF70-11B1-F623-153E-93637297121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 name="Straight Connector 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7" name="Isosceles Triangle 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5" name="Isosceles Triangle 2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 name="Title 1">
            <a:extLst>
              <a:ext uri="{FF2B5EF4-FFF2-40B4-BE49-F238E27FC236}">
                <a16:creationId xmlns:a16="http://schemas.microsoft.com/office/drawing/2014/main" id="{F6EF685E-7185-95F0-3D1A-7162B3627FE5}"/>
              </a:ext>
            </a:extLst>
          </p:cNvPr>
          <p:cNvSpPr>
            <a:spLocks noGrp="1"/>
          </p:cNvSpPr>
          <p:nvPr>
            <p:ph type="title"/>
          </p:nvPr>
        </p:nvSpPr>
        <p:spPr>
          <a:xfrm>
            <a:off x="4974336" y="1265314"/>
            <a:ext cx="4393501" cy="3976051"/>
          </a:xfrm>
        </p:spPr>
        <p:txBody>
          <a:bodyPr vert="horz" lIns="91440" tIns="45720" rIns="91440" bIns="45720" rtlCol="0" anchor="b">
            <a:normAutofit/>
          </a:bodyPr>
          <a:lstStyle/>
          <a:p>
            <a:pPr>
              <a:lnSpc>
                <a:spcPct val="90000"/>
              </a:lnSpc>
            </a:pPr>
            <a:r>
              <a:rPr lang="en-US" sz="2200" b="1" kern="1200" dirty="0">
                <a:solidFill>
                  <a:schemeClr val="tx1"/>
                </a:solidFill>
                <a:latin typeface="+mj-lt"/>
                <a:ea typeface="+mj-ea"/>
                <a:cs typeface="+mj-cs"/>
              </a:rPr>
              <a:t>Next Steps…</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Together we need to establish a Hawke’s Bay Integrated Care leadership group.</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We will call for interested people from across the network and get some </a:t>
            </a:r>
            <a:r>
              <a:rPr lang="en-US" sz="2200" kern="1200" dirty="0" err="1">
                <a:solidFill>
                  <a:schemeClr val="tx1"/>
                </a:solidFill>
                <a:latin typeface="+mj-lt"/>
                <a:ea typeface="+mj-ea"/>
                <a:cs typeface="+mj-cs"/>
              </a:rPr>
              <a:t>kaupapa</a:t>
            </a:r>
            <a:r>
              <a:rPr lang="en-US" sz="2200" kern="1200" dirty="0">
                <a:solidFill>
                  <a:schemeClr val="tx1"/>
                </a:solidFill>
                <a:latin typeface="+mj-lt"/>
                <a:ea typeface="+mj-ea"/>
                <a:cs typeface="+mj-cs"/>
              </a:rPr>
              <a:t> going</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6" name="Graphic 5" descr="Social Network">
            <a:extLst>
              <a:ext uri="{FF2B5EF4-FFF2-40B4-BE49-F238E27FC236}">
                <a16:creationId xmlns:a16="http://schemas.microsoft.com/office/drawing/2014/main" id="{B0210B92-0756-5DC8-902D-D3EB2F0C26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3803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CIC 25 Conference">
            <a:hlinkClick r:id="" action="ppaction://media"/>
            <a:extLst>
              <a:ext uri="{FF2B5EF4-FFF2-40B4-BE49-F238E27FC236}">
                <a16:creationId xmlns:a16="http://schemas.microsoft.com/office/drawing/2014/main" id="{FF62A72D-F510-E452-67CE-EEBB1D3CF57E}"/>
              </a:ext>
            </a:extLst>
          </p:cNvPr>
          <p:cNvPicPr>
            <a:picLocks noRot="1" noChangeAspect="1"/>
          </p:cNvPicPr>
          <p:nvPr>
            <a:videoFile r:link="rId1"/>
          </p:nvPr>
        </p:nvPicPr>
        <p:blipFill>
          <a:blip r:embed="rId3"/>
          <a:stretch>
            <a:fillRect/>
          </a:stretch>
        </p:blipFill>
        <p:spPr>
          <a:xfrm>
            <a:off x="19050" y="0"/>
            <a:ext cx="12172950" cy="6858000"/>
          </a:xfrm>
          <a:prstGeom prst="rect">
            <a:avLst/>
          </a:prstGeom>
        </p:spPr>
      </p:pic>
    </p:spTree>
    <p:extLst>
      <p:ext uri="{BB962C8B-B14F-4D97-AF65-F5344CB8AC3E}">
        <p14:creationId xmlns:p14="http://schemas.microsoft.com/office/powerpoint/2010/main" val="14134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 name="Title 1">
            <a:extLst>
              <a:ext uri="{FF2B5EF4-FFF2-40B4-BE49-F238E27FC236}">
                <a16:creationId xmlns:a16="http://schemas.microsoft.com/office/drawing/2014/main" id="{8BC57530-DA66-BD4B-99A9-7E21D39639B2}"/>
              </a:ext>
            </a:extLst>
          </p:cNvPr>
          <p:cNvSpPr>
            <a:spLocks noGrp="1"/>
          </p:cNvSpPr>
          <p:nvPr>
            <p:ph type="title"/>
          </p:nvPr>
        </p:nvSpPr>
        <p:spPr>
          <a:xfrm>
            <a:off x="677334" y="609600"/>
            <a:ext cx="8596668" cy="1320800"/>
          </a:xfrm>
        </p:spPr>
        <p:txBody>
          <a:bodyPr>
            <a:normAutofit/>
          </a:bodyPr>
          <a:lstStyle/>
          <a:p>
            <a:r>
              <a:rPr lang="en-US" dirty="0"/>
              <a:t>Purpose and theme</a:t>
            </a:r>
          </a:p>
        </p:txBody>
      </p:sp>
      <p:sp>
        <p:nvSpPr>
          <p:cNvPr id="3" name="Content Placeholder 2">
            <a:extLst>
              <a:ext uri="{FF2B5EF4-FFF2-40B4-BE49-F238E27FC236}">
                <a16:creationId xmlns:a16="http://schemas.microsoft.com/office/drawing/2014/main" id="{180332FA-B915-4787-F67A-8D957544400A}"/>
              </a:ext>
            </a:extLst>
          </p:cNvPr>
          <p:cNvSpPr>
            <a:spLocks noGrp="1"/>
          </p:cNvSpPr>
          <p:nvPr>
            <p:ph idx="1"/>
          </p:nvPr>
        </p:nvSpPr>
        <p:spPr>
          <a:xfrm>
            <a:off x="677334" y="1452283"/>
            <a:ext cx="8596668" cy="4589080"/>
          </a:xfrm>
        </p:spPr>
        <p:txBody>
          <a:bodyPr vert="horz" lIns="91440" tIns="45720" rIns="91440" bIns="45720" rtlCol="0">
            <a:normAutofit/>
          </a:bodyPr>
          <a:lstStyle/>
          <a:p>
            <a:pPr marL="0" indent="0">
              <a:lnSpc>
                <a:spcPct val="90000"/>
              </a:lnSpc>
              <a:buNone/>
            </a:pPr>
            <a:r>
              <a:rPr lang="en-NZ" b="1" dirty="0">
                <a:latin typeface="Calibri"/>
                <a:ea typeface="Calibri"/>
                <a:cs typeface="Calibri"/>
              </a:rPr>
              <a:t>Theme of the conference:  </a:t>
            </a:r>
          </a:p>
          <a:p>
            <a:pPr marL="0" indent="0">
              <a:lnSpc>
                <a:spcPct val="90000"/>
              </a:lnSpc>
              <a:buNone/>
            </a:pPr>
            <a:endParaRPr lang="en-NZ" b="1" dirty="0">
              <a:latin typeface="Calibri"/>
              <a:ea typeface="Calibri"/>
              <a:cs typeface="Calibri"/>
            </a:endParaRPr>
          </a:p>
          <a:p>
            <a:pPr marL="0" indent="0">
              <a:lnSpc>
                <a:spcPct val="90000"/>
              </a:lnSpc>
              <a:buNone/>
            </a:pPr>
            <a:r>
              <a:rPr lang="en-NZ" b="1" dirty="0">
                <a:latin typeface="Calibri"/>
                <a:ea typeface="Calibri"/>
                <a:cs typeface="Calibri"/>
              </a:rPr>
              <a:t>Synergising Health and Care: Leveraging Integrated Care for a Sustainable Future</a:t>
            </a:r>
          </a:p>
          <a:p>
            <a:pPr marL="0" indent="0">
              <a:lnSpc>
                <a:spcPct val="90000"/>
              </a:lnSpc>
              <a:buNone/>
            </a:pPr>
            <a:endParaRPr lang="en-NZ" dirty="0"/>
          </a:p>
          <a:p>
            <a:pPr marL="0" indent="0">
              <a:lnSpc>
                <a:spcPct val="90000"/>
              </a:lnSpc>
              <a:buNone/>
            </a:pPr>
            <a:r>
              <a:rPr lang="en-NZ" dirty="0">
                <a:latin typeface="Calibri" panose="020F0502020204030204" pitchFamily="34" charset="0"/>
                <a:ea typeface="Calibri" panose="020F0502020204030204" pitchFamily="34" charset="0"/>
                <a:cs typeface="Calibri" panose="020F0502020204030204" pitchFamily="34" charset="0"/>
              </a:rPr>
              <a:t>The 25th International Conference on Integrated Care (ICIC25) took place in Lisbon, Portugal on 14-16 May 2025.</a:t>
            </a:r>
          </a:p>
          <a:p>
            <a:pPr marL="0" indent="0">
              <a:lnSpc>
                <a:spcPct val="90000"/>
              </a:lnSpc>
              <a:buNone/>
            </a:pPr>
            <a:endParaRPr lang="en-NZ"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en-NZ" sz="1500" dirty="0">
                <a:latin typeface="Calibri" panose="020F0502020204030204" pitchFamily="34" charset="0"/>
                <a:ea typeface="Calibri" panose="020F0502020204030204" pitchFamily="34" charset="0"/>
                <a:cs typeface="Calibri" panose="020F0502020204030204" pitchFamily="34" charset="0"/>
              </a:rPr>
              <a:t>There were: </a:t>
            </a:r>
          </a:p>
          <a:p>
            <a:pPr>
              <a:lnSpc>
                <a:spcPct val="90000"/>
              </a:lnSpc>
            </a:pPr>
            <a:r>
              <a:rPr lang="en-NZ" sz="1500" dirty="0"/>
              <a:t>Approximately 1,000 attendees</a:t>
            </a:r>
          </a:p>
          <a:p>
            <a:pPr>
              <a:lnSpc>
                <a:spcPct val="90000"/>
              </a:lnSpc>
            </a:pPr>
            <a:r>
              <a:rPr lang="en-NZ" sz="1500" dirty="0"/>
              <a:t>Approximately 455 oral presenters </a:t>
            </a:r>
          </a:p>
          <a:p>
            <a:pPr>
              <a:lnSpc>
                <a:spcPct val="90000"/>
              </a:lnSpc>
            </a:pPr>
            <a:r>
              <a:rPr lang="en-NZ" sz="1500" dirty="0"/>
              <a:t>Representation from around 50 countries</a:t>
            </a:r>
          </a:p>
          <a:p>
            <a:pPr marL="0" indent="0">
              <a:lnSpc>
                <a:spcPct val="90000"/>
              </a:lnSpc>
              <a:buNone/>
            </a:pPr>
            <a:endParaRPr lang="en-NZ" sz="1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7333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805DDAA-FF5C-AFE5-AA53-2579F74A1D88}"/>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rakeke: An Introduction to Flax Weaving - The PumpHouse Theatre">
            <a:extLst>
              <a:ext uri="{FF2B5EF4-FFF2-40B4-BE49-F238E27FC236}">
                <a16:creationId xmlns:a16="http://schemas.microsoft.com/office/drawing/2014/main" id="{EE351764-C90A-BEB5-6CAE-6A9F9F89E7BE}"/>
              </a:ext>
            </a:extLst>
          </p:cNvPr>
          <p:cNvPicPr>
            <a:picLocks noChangeAspect="1" noChangeArrowheads="1"/>
          </p:cNvPicPr>
          <p:nvPr/>
        </p:nvPicPr>
        <p:blipFill>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l="5404" r="16819" b="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1C5826-9F8C-75D5-E452-37F10EE1C688}"/>
              </a:ext>
            </a:extLst>
          </p:cNvPr>
          <p:cNvSpPr>
            <a:spLocks noGrp="1"/>
          </p:cNvSpPr>
          <p:nvPr>
            <p:ph type="title"/>
          </p:nvPr>
        </p:nvSpPr>
        <p:spPr>
          <a:xfrm>
            <a:off x="677334" y="609600"/>
            <a:ext cx="8596668" cy="1320800"/>
          </a:xfrm>
        </p:spPr>
        <p:txBody>
          <a:bodyPr>
            <a:normAutofit/>
          </a:bodyPr>
          <a:lstStyle/>
          <a:p>
            <a:r>
              <a:rPr lang="en-US" dirty="0"/>
              <a:t>    Indigenous-led      Uniquely Aotearoa</a:t>
            </a:r>
          </a:p>
        </p:txBody>
      </p:sp>
      <p:sp>
        <p:nvSpPr>
          <p:cNvPr id="3" name="Content Placeholder 2">
            <a:extLst>
              <a:ext uri="{FF2B5EF4-FFF2-40B4-BE49-F238E27FC236}">
                <a16:creationId xmlns:a16="http://schemas.microsoft.com/office/drawing/2014/main" id="{EDC7F03D-88DD-0108-F148-3E90399B0C64}"/>
              </a:ext>
            </a:extLst>
          </p:cNvPr>
          <p:cNvSpPr>
            <a:spLocks noGrp="1"/>
          </p:cNvSpPr>
          <p:nvPr>
            <p:ph idx="1"/>
          </p:nvPr>
        </p:nvSpPr>
        <p:spPr>
          <a:xfrm>
            <a:off x="677334" y="1547906"/>
            <a:ext cx="8596668" cy="5020235"/>
          </a:xfrm>
        </p:spPr>
        <p:txBody>
          <a:bodyPr vert="horz" lIns="91440" tIns="45720" rIns="91440" bIns="45720" rtlCol="0">
            <a:normAutofit/>
          </a:bodyPr>
          <a:lstStyle/>
          <a:p>
            <a:pPr marL="0" indent="0">
              <a:lnSpc>
                <a:spcPct val="90000"/>
              </a:lnSpc>
              <a:buNone/>
            </a:pPr>
            <a:endParaRPr lang="en-US" sz="900" dirty="0">
              <a:solidFill>
                <a:srgbClr val="FFFFFF"/>
              </a:solidFill>
            </a:endParaRPr>
          </a:p>
          <a:p>
            <a:pPr>
              <a:lnSpc>
                <a:spcPct val="90000"/>
              </a:lnSpc>
              <a:buSzPct val="100000"/>
              <a:buBlip>
                <a:blip r:embed="rId4"/>
              </a:buBlip>
            </a:pPr>
            <a:r>
              <a:rPr lang="en-US" b="1" dirty="0" err="1">
                <a:solidFill>
                  <a:srgbClr val="FFFFFF"/>
                </a:solidFill>
                <a:latin typeface="Calibri"/>
                <a:ea typeface="Calibri"/>
                <a:cs typeface="Calibri"/>
              </a:rPr>
              <a:t>Intergrated</a:t>
            </a:r>
            <a:r>
              <a:rPr lang="en-US" b="1" dirty="0">
                <a:solidFill>
                  <a:srgbClr val="FFFFFF"/>
                </a:solidFill>
                <a:latin typeface="Calibri"/>
                <a:ea typeface="Calibri"/>
                <a:cs typeface="Calibri"/>
              </a:rPr>
              <a:t> Care Requires Indigenous Leadership</a:t>
            </a:r>
            <a:endParaRPr lang="en-US" b="1" dirty="0">
              <a:solidFill>
                <a:srgbClr val="FFFFFF"/>
              </a:solidFill>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Equity-Focused Data Systems Are Critical</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Co-Design Service Delivery Creates Stronger Engagement </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Works Sustainability Through Community Investment</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Digital Enablement Without Cultural Dilution</a:t>
            </a:r>
          </a:p>
          <a:p>
            <a:pPr>
              <a:lnSpc>
                <a:spcPct val="90000"/>
              </a:lnSpc>
              <a:buSzPct val="100000"/>
              <a:buFont typeface="Wingdings" panose="05000000000000000000" pitchFamily="2" charset="2"/>
              <a:buChar char="Ø"/>
            </a:pPr>
            <a:endParaRPr lang="en-US">
              <a:solidFill>
                <a:srgbClr val="FFFFFF"/>
              </a:solidFill>
              <a:latin typeface="Calibri"/>
              <a:ea typeface="Calibri"/>
              <a:cs typeface="Calibri"/>
            </a:endParaRPr>
          </a:p>
          <a:p>
            <a:pPr>
              <a:lnSpc>
                <a:spcPct val="90000"/>
              </a:lnSpc>
              <a:buSzPct val="100000"/>
              <a:buFont typeface="Wingdings" panose="05000000000000000000" pitchFamily="2" charset="2"/>
              <a:buChar char="Ø"/>
            </a:pPr>
            <a:endParaRPr lang="en-US" dirty="0">
              <a:solidFill>
                <a:srgbClr val="FFFFFF"/>
              </a:solidFill>
              <a:latin typeface="Calibri"/>
              <a:ea typeface="Calibri"/>
              <a:cs typeface="Calibri"/>
            </a:endParaRPr>
          </a:p>
          <a:p>
            <a:pPr marL="0" indent="0">
              <a:lnSpc>
                <a:spcPct val="90000"/>
              </a:lnSpc>
              <a:buNone/>
            </a:pPr>
            <a:r>
              <a:rPr lang="en-US" b="1" dirty="0">
                <a:solidFill>
                  <a:srgbClr val="FFFFFF"/>
                </a:solidFill>
                <a:latin typeface="Calibri"/>
                <a:ea typeface="Calibri"/>
                <a:cs typeface="Calibri"/>
              </a:rPr>
              <a:t>Opportunities</a:t>
            </a:r>
          </a:p>
          <a:p>
            <a:pPr>
              <a:lnSpc>
                <a:spcPct val="90000"/>
              </a:lnSpc>
              <a:buSzPct val="100000"/>
              <a:buBlip>
                <a:blip r:embed="rId4"/>
              </a:buBlip>
            </a:pPr>
            <a:r>
              <a:rPr lang="en-US" dirty="0">
                <a:solidFill>
                  <a:srgbClr val="FFFFFF"/>
                </a:solidFill>
                <a:latin typeface="Calibri"/>
                <a:ea typeface="Calibri"/>
                <a:cs typeface="Calibri"/>
              </a:rPr>
              <a:t>Global Recognition of Māori -Led Primary Care </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Partnerships for Research &amp; Evaluation </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SzPct val="100000"/>
              <a:buFont typeface="Wingdings" panose="05000000000000000000" pitchFamily="2" charset="2"/>
              <a:buChar char="Ø"/>
            </a:pPr>
            <a:r>
              <a:rPr lang="en-US" dirty="0">
                <a:solidFill>
                  <a:srgbClr val="FFFFFF"/>
                </a:solidFill>
                <a:latin typeface="Calibri"/>
                <a:ea typeface="Calibri"/>
                <a:cs typeface="Calibri"/>
              </a:rPr>
              <a:t>Advance Whānau Voice as a Global Model </a:t>
            </a: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0262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43CA-108A-D7A1-2E23-860048E58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04853-F182-5384-82D3-5A40F2066161}"/>
              </a:ext>
            </a:extLst>
          </p:cNvPr>
          <p:cNvSpPr>
            <a:spLocks noGrp="1"/>
          </p:cNvSpPr>
          <p:nvPr>
            <p:ph type="title"/>
          </p:nvPr>
        </p:nvSpPr>
        <p:spPr/>
        <p:txBody>
          <a:bodyPr>
            <a:normAutofit fontScale="90000"/>
          </a:bodyPr>
          <a:lstStyle/>
          <a:p>
            <a:r>
              <a:rPr lang="en-US" dirty="0"/>
              <a:t>The value of our people</a:t>
            </a:r>
            <a:br>
              <a:rPr lang="en-US" dirty="0"/>
            </a:br>
            <a:r>
              <a:rPr lang="en-US" dirty="0"/>
              <a:t>Building social capital = Human capital as a valued embedded resource across communities</a:t>
            </a:r>
          </a:p>
        </p:txBody>
      </p:sp>
      <p:sp>
        <p:nvSpPr>
          <p:cNvPr id="3" name="Content Placeholder 2">
            <a:extLst>
              <a:ext uri="{FF2B5EF4-FFF2-40B4-BE49-F238E27FC236}">
                <a16:creationId xmlns:a16="http://schemas.microsoft.com/office/drawing/2014/main" id="{1E8C58EB-5961-CC42-1DFB-9E7D2367DF09}"/>
              </a:ext>
            </a:extLst>
          </p:cNvPr>
          <p:cNvSpPr>
            <a:spLocks noGrp="1"/>
          </p:cNvSpPr>
          <p:nvPr>
            <p:ph idx="1"/>
          </p:nvPr>
        </p:nvSpPr>
        <p:spPr>
          <a:xfrm>
            <a:off x="677334" y="2687782"/>
            <a:ext cx="8596668" cy="3703782"/>
          </a:xfrm>
        </p:spPr>
        <p:txBody>
          <a:bodyPr vert="horz" lIns="91440" tIns="45720" rIns="91440" bIns="45720" rtlCol="0" anchor="t">
            <a:normAutofit/>
          </a:bodyPr>
          <a:lstStyle/>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Many of the presentations focused on the value of investing in the workforce to allow integrated care to flourish.</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Kintsugi Program,</a:t>
            </a:r>
            <a:r>
              <a:rPr lang="en-US" dirty="0">
                <a:latin typeface="Calibri" panose="020F0502020204030204" pitchFamily="34" charset="0"/>
                <a:ea typeface="Calibri" panose="020F0502020204030204" pitchFamily="34" charset="0"/>
                <a:cs typeface="Calibri" panose="020F0502020204030204" pitchFamily="34" charset="0"/>
              </a:rPr>
              <a:t> from Norfolk in the UK was developed for this reason:  </a:t>
            </a:r>
          </a:p>
          <a:p>
            <a:pPr marL="0" indent="0">
              <a:buNone/>
            </a:pPr>
            <a:r>
              <a:rPr lang="en-US" i="1" dirty="0" err="1">
                <a:latin typeface="Calibri" panose="020F0502020204030204" pitchFamily="34" charset="0"/>
                <a:ea typeface="Calibri" panose="020F0502020204030204" pitchFamily="34" charset="0"/>
                <a:cs typeface="Calibri" panose="020F0502020204030204" pitchFamily="34" charset="0"/>
              </a:rPr>
              <a:t>Kingtsugi</a:t>
            </a:r>
            <a:r>
              <a:rPr lang="en-US" i="1" dirty="0">
                <a:latin typeface="Calibri" panose="020F0502020204030204" pitchFamily="34" charset="0"/>
                <a:ea typeface="Calibri" panose="020F0502020204030204" pitchFamily="34" charset="0"/>
                <a:cs typeface="Calibri" panose="020F0502020204030204" pitchFamily="34" charset="0"/>
              </a:rPr>
              <a:t> is the Japanese art of putting broken pots back together into something beautiful.</a:t>
            </a:r>
          </a:p>
          <a:p>
            <a:pPr>
              <a:buFontTx/>
              <a:buChar char="-"/>
            </a:pPr>
            <a:r>
              <a:rPr lang="en-US" dirty="0">
                <a:latin typeface="Calibri" panose="020F0502020204030204" pitchFamily="34" charset="0"/>
                <a:ea typeface="Calibri" panose="020F0502020204030204" pitchFamily="34" charset="0"/>
                <a:cs typeface="Calibri" panose="020F0502020204030204" pitchFamily="34" charset="0"/>
              </a:rPr>
              <a:t>They developed a fellowship program to invest in their local people.  This works to build capacity, capability and confidence which embedded research with the local community and no “to” the community.  </a:t>
            </a:r>
          </a:p>
          <a:p>
            <a:pPr>
              <a:buFontTx/>
              <a:buChar char="-"/>
            </a:pPr>
            <a:r>
              <a:rPr lang="en-US" dirty="0">
                <a:latin typeface="Calibri" panose="020F0502020204030204" pitchFamily="34" charset="0"/>
                <a:ea typeface="Calibri" panose="020F0502020204030204" pitchFamily="34" charset="0"/>
                <a:cs typeface="Calibri" panose="020F0502020204030204" pitchFamily="34" charset="0"/>
              </a:rPr>
              <a:t>Successful programs could then flourish, with robust data to support them. </a:t>
            </a:r>
          </a:p>
        </p:txBody>
      </p:sp>
      <p:pic>
        <p:nvPicPr>
          <p:cNvPr id="5" name="Picture 4">
            <a:extLst>
              <a:ext uri="{FF2B5EF4-FFF2-40B4-BE49-F238E27FC236}">
                <a16:creationId xmlns:a16="http://schemas.microsoft.com/office/drawing/2014/main" id="{C861FA7C-AD75-9884-FEF4-35412DC8B31D}"/>
              </a:ext>
            </a:extLst>
          </p:cNvPr>
          <p:cNvPicPr>
            <a:picLocks noChangeAspect="1"/>
          </p:cNvPicPr>
          <p:nvPr/>
        </p:nvPicPr>
        <p:blipFill rotWithShape="1">
          <a:blip r:embed="rId3"/>
          <a:srcRect l="69774" t="22492" r="15302" b="27002"/>
          <a:stretch/>
        </p:blipFill>
        <p:spPr>
          <a:xfrm>
            <a:off x="10372435" y="1930400"/>
            <a:ext cx="1819565" cy="3463636"/>
          </a:xfrm>
          <a:prstGeom prst="rect">
            <a:avLst/>
          </a:prstGeom>
        </p:spPr>
      </p:pic>
    </p:spTree>
    <p:extLst>
      <p:ext uri="{BB962C8B-B14F-4D97-AF65-F5344CB8AC3E}">
        <p14:creationId xmlns:p14="http://schemas.microsoft.com/office/powerpoint/2010/main" val="12980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3943CA-108A-D7A1-2E23-860048E583A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04853-F182-5384-82D3-5A40F2066161}"/>
              </a:ext>
            </a:extLst>
          </p:cNvPr>
          <p:cNvSpPr>
            <a:spLocks noGrp="1"/>
          </p:cNvSpPr>
          <p:nvPr>
            <p:ph type="title"/>
          </p:nvPr>
        </p:nvSpPr>
        <p:spPr>
          <a:xfrm>
            <a:off x="1286933" y="609600"/>
            <a:ext cx="10197494" cy="1099457"/>
          </a:xfrm>
        </p:spPr>
        <p:txBody>
          <a:bodyPr>
            <a:normAutofit/>
          </a:bodyPr>
          <a:lstStyle/>
          <a:p>
            <a:pPr>
              <a:lnSpc>
                <a:spcPct val="90000"/>
              </a:lnSpc>
            </a:pPr>
            <a:r>
              <a:rPr lang="en-US" dirty="0"/>
              <a:t>Peer Health Navigators – integration beyond the hospital </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aphicFrame>
        <p:nvGraphicFramePr>
          <p:cNvPr id="5" name="Content Placeholder 2">
            <a:extLst>
              <a:ext uri="{FF2B5EF4-FFF2-40B4-BE49-F238E27FC236}">
                <a16:creationId xmlns:a16="http://schemas.microsoft.com/office/drawing/2014/main" id="{A4408042-53F0-730F-F9E0-20899E2B446C}"/>
              </a:ext>
            </a:extLst>
          </p:cNvPr>
          <p:cNvGraphicFramePr>
            <a:graphicFrameLocks noGrp="1"/>
          </p:cNvGraphicFramePr>
          <p:nvPr>
            <p:ph idx="1"/>
            <p:extLst>
              <p:ext uri="{D42A27DB-BD31-4B8C-83A1-F6EECF244321}">
                <p14:modId xmlns:p14="http://schemas.microsoft.com/office/powerpoint/2010/main" val="227944866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62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8C47C-1779-31D4-7E9C-A8391FD8DC8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F974DF-E60D-E2F2-AA07-D00D4A03FD86}"/>
              </a:ext>
            </a:extLst>
          </p:cNvPr>
          <p:cNvSpPr>
            <a:spLocks noGrp="1"/>
          </p:cNvSpPr>
          <p:nvPr>
            <p:ph type="title"/>
          </p:nvPr>
        </p:nvSpPr>
        <p:spPr>
          <a:xfrm>
            <a:off x="643467" y="816638"/>
            <a:ext cx="3367359" cy="5224724"/>
          </a:xfrm>
        </p:spPr>
        <p:txBody>
          <a:bodyPr anchor="ctr">
            <a:normAutofit/>
          </a:bodyPr>
          <a:lstStyle/>
          <a:p>
            <a:r>
              <a:rPr lang="en-NZ" sz="2800" dirty="0"/>
              <a:t>Improving Primary/Secondary Care Interface…</a:t>
            </a:r>
            <a:endParaRPr lang="en-US" sz="2800" dirty="0"/>
          </a:p>
        </p:txBody>
      </p:sp>
      <p:sp>
        <p:nvSpPr>
          <p:cNvPr id="3" name="Content Placeholder 2">
            <a:extLst>
              <a:ext uri="{FF2B5EF4-FFF2-40B4-BE49-F238E27FC236}">
                <a16:creationId xmlns:a16="http://schemas.microsoft.com/office/drawing/2014/main" id="{959F6B47-E612-D107-79A8-D1D34ADF497E}"/>
              </a:ext>
            </a:extLst>
          </p:cNvPr>
          <p:cNvSpPr>
            <a:spLocks noGrp="1"/>
          </p:cNvSpPr>
          <p:nvPr>
            <p:ph idx="1"/>
          </p:nvPr>
        </p:nvSpPr>
        <p:spPr>
          <a:xfrm>
            <a:off x="4654295" y="816638"/>
            <a:ext cx="4619706" cy="5224724"/>
          </a:xfrm>
        </p:spPr>
        <p:txBody>
          <a:bodyPr vert="horz" lIns="91440" tIns="45720" rIns="91440" bIns="45720" rtlCol="0" anchor="ctr">
            <a:normAutofit/>
          </a:bodyPr>
          <a:lstStyle/>
          <a:p>
            <a:pPr>
              <a:lnSpc>
                <a:spcPct val="90000"/>
              </a:lnSpc>
            </a:pPr>
            <a:r>
              <a:rPr lang="en-NZ" sz="1300" dirty="0"/>
              <a:t>Benefits of Hawkes’ Bay being a medium sized centre</a:t>
            </a:r>
          </a:p>
          <a:p>
            <a:pPr marL="0" indent="0">
              <a:lnSpc>
                <a:spcPct val="90000"/>
              </a:lnSpc>
              <a:buNone/>
            </a:pPr>
            <a:r>
              <a:rPr lang="en-NZ" sz="1300" dirty="0"/>
              <a:t>○ Access to clinical portal, shared notes</a:t>
            </a:r>
          </a:p>
          <a:p>
            <a:pPr marL="0" indent="0">
              <a:lnSpc>
                <a:spcPct val="90000"/>
              </a:lnSpc>
              <a:buNone/>
            </a:pPr>
            <a:r>
              <a:rPr lang="en-NZ" sz="1300" dirty="0"/>
              <a:t>○ Ability to order a range of tests</a:t>
            </a:r>
          </a:p>
          <a:p>
            <a:pPr marL="0" indent="0">
              <a:lnSpc>
                <a:spcPct val="90000"/>
              </a:lnSpc>
              <a:buNone/>
            </a:pPr>
            <a:r>
              <a:rPr lang="en-NZ" sz="1300" dirty="0"/>
              <a:t>○ Established relationships between Secondary Care, Primary Care, PHO</a:t>
            </a:r>
          </a:p>
          <a:p>
            <a:pPr marL="0" indent="0">
              <a:lnSpc>
                <a:spcPct val="90000"/>
              </a:lnSpc>
              <a:buNone/>
            </a:pPr>
            <a:r>
              <a:rPr lang="en-NZ" sz="1300" dirty="0"/>
              <a:t>+ Community Providers</a:t>
            </a:r>
          </a:p>
          <a:p>
            <a:pPr marL="0" indent="0">
              <a:lnSpc>
                <a:spcPct val="90000"/>
              </a:lnSpc>
              <a:buNone/>
            </a:pPr>
            <a:endParaRPr lang="en-NZ" sz="1300" dirty="0"/>
          </a:p>
          <a:p>
            <a:pPr>
              <a:lnSpc>
                <a:spcPct val="90000"/>
              </a:lnSpc>
            </a:pPr>
            <a:r>
              <a:rPr lang="en-NZ" sz="1300" dirty="0"/>
              <a:t>Ireland: “Leveraging Technology for Alternative Referral</a:t>
            </a:r>
          </a:p>
          <a:p>
            <a:pPr marL="0" indent="0">
              <a:lnSpc>
                <a:spcPct val="90000"/>
              </a:lnSpc>
              <a:buNone/>
            </a:pPr>
            <a:r>
              <a:rPr lang="en-NZ" sz="1300" dirty="0"/>
              <a:t>Pathways and Access to Consultant Cardiologists”</a:t>
            </a:r>
          </a:p>
          <a:p>
            <a:pPr marL="0" indent="0">
              <a:lnSpc>
                <a:spcPct val="90000"/>
              </a:lnSpc>
              <a:buNone/>
            </a:pPr>
            <a:r>
              <a:rPr lang="en-NZ" sz="1300" dirty="0"/>
              <a:t>○ Regular protected sessions for GPs to access local cardiologists</a:t>
            </a:r>
          </a:p>
          <a:p>
            <a:pPr marL="0" indent="0">
              <a:lnSpc>
                <a:spcPct val="90000"/>
              </a:lnSpc>
              <a:buNone/>
            </a:pPr>
            <a:r>
              <a:rPr lang="en-NZ" sz="1300" dirty="0"/>
              <a:t>○ Relieves pressure on GPs due to improved access to specialist support +</a:t>
            </a:r>
          </a:p>
          <a:p>
            <a:pPr marL="0" indent="0">
              <a:lnSpc>
                <a:spcPct val="90000"/>
              </a:lnSpc>
              <a:buNone/>
            </a:pPr>
            <a:r>
              <a:rPr lang="en-NZ" sz="1300" dirty="0"/>
              <a:t>guidance on management + higher quality/more appropriate referrals</a:t>
            </a:r>
          </a:p>
          <a:p>
            <a:pPr marL="0" indent="0">
              <a:lnSpc>
                <a:spcPct val="90000"/>
              </a:lnSpc>
              <a:buNone/>
            </a:pPr>
            <a:r>
              <a:rPr lang="en-NZ" sz="1300" dirty="0"/>
              <a:t>= improved patient care</a:t>
            </a: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1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7DA6C1-3D0A-5603-2937-1C0405ABB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C49F5-E08E-23AA-0453-0242F14BEADD}"/>
              </a:ext>
            </a:extLst>
          </p:cNvPr>
          <p:cNvSpPr>
            <a:spLocks noGrp="1"/>
          </p:cNvSpPr>
          <p:nvPr>
            <p:ph type="title"/>
          </p:nvPr>
        </p:nvSpPr>
        <p:spPr>
          <a:xfrm>
            <a:off x="677334" y="609600"/>
            <a:ext cx="8596668" cy="1320800"/>
          </a:xfrm>
        </p:spPr>
        <p:txBody>
          <a:bodyPr anchor="t">
            <a:normAutofit/>
          </a:bodyPr>
          <a:lstStyle/>
          <a:p>
            <a:r>
              <a:rPr lang="en-US"/>
              <a:t>Priority Populations….</a:t>
            </a:r>
            <a:endParaRPr lang="en-US" dirty="0"/>
          </a:p>
        </p:txBody>
      </p:sp>
      <p:sp>
        <p:nvSpPr>
          <p:cNvPr id="3" name="Content Placeholder 2">
            <a:extLst>
              <a:ext uri="{FF2B5EF4-FFF2-40B4-BE49-F238E27FC236}">
                <a16:creationId xmlns:a16="http://schemas.microsoft.com/office/drawing/2014/main" id="{85A3F46E-6DDD-AFF3-FAFC-531D9405409E}"/>
              </a:ext>
            </a:extLst>
          </p:cNvPr>
          <p:cNvSpPr>
            <a:spLocks noGrp="1"/>
          </p:cNvSpPr>
          <p:nvPr>
            <p:ph idx="1"/>
          </p:nvPr>
        </p:nvSpPr>
        <p:spPr>
          <a:xfrm>
            <a:off x="677334" y="2160590"/>
            <a:ext cx="5220430" cy="3701270"/>
          </a:xfrm>
        </p:spPr>
        <p:txBody>
          <a:bodyPr vert="horz" lIns="91440" tIns="45720" rIns="91440" bIns="45720" rtlCol="0">
            <a:normAutofit/>
          </a:bodyPr>
          <a:lstStyle/>
          <a:p>
            <a:pPr marL="0" indent="0">
              <a:lnSpc>
                <a:spcPct val="90000"/>
              </a:lnSpc>
              <a:buNone/>
            </a:pPr>
            <a:r>
              <a:rPr lang="en-NZ" sz="1300" b="1"/>
              <a:t>Complex unenrolled population                </a:t>
            </a:r>
            <a:r>
              <a:rPr lang="en-NZ" sz="1300" b="1" err="1"/>
              <a:t>Rangatahi</a:t>
            </a:r>
            <a:endParaRPr lang="en-NZ" sz="1300" b="1"/>
          </a:p>
          <a:p>
            <a:pPr marL="0" indent="0">
              <a:lnSpc>
                <a:spcPct val="90000"/>
              </a:lnSpc>
              <a:buNone/>
            </a:pPr>
            <a:endParaRPr lang="en-NZ" sz="1300" b="1"/>
          </a:p>
          <a:p>
            <a:pPr marL="0" indent="0">
              <a:lnSpc>
                <a:spcPct val="90000"/>
              </a:lnSpc>
              <a:buNone/>
            </a:pPr>
            <a:r>
              <a:rPr lang="en-NZ" sz="1300" b="1"/>
              <a:t>South Central Foundation - NUKA Model of Care</a:t>
            </a:r>
          </a:p>
          <a:p>
            <a:pPr marL="0" indent="0">
              <a:lnSpc>
                <a:spcPct val="90000"/>
              </a:lnSpc>
              <a:buNone/>
            </a:pPr>
            <a:r>
              <a:rPr lang="en-NZ" sz="1300"/>
              <a:t>● Building on models already explored by other Primary Care</a:t>
            </a:r>
          </a:p>
          <a:p>
            <a:pPr marL="0" indent="0">
              <a:lnSpc>
                <a:spcPct val="90000"/>
              </a:lnSpc>
              <a:buNone/>
            </a:pPr>
            <a:r>
              <a:rPr lang="en-NZ" sz="1300"/>
              <a:t>teams in Hawkes Bay</a:t>
            </a:r>
          </a:p>
          <a:p>
            <a:pPr marL="0" indent="0">
              <a:lnSpc>
                <a:spcPct val="90000"/>
              </a:lnSpc>
              <a:buNone/>
            </a:pPr>
            <a:r>
              <a:rPr lang="en-NZ" sz="1300"/>
              <a:t>● NUKA Playbook, ICIC Pillars</a:t>
            </a:r>
          </a:p>
          <a:p>
            <a:pPr marL="0" indent="0">
              <a:lnSpc>
                <a:spcPct val="90000"/>
              </a:lnSpc>
              <a:buNone/>
            </a:pPr>
            <a:r>
              <a:rPr lang="en-NZ" sz="1300"/>
              <a:t>● Culture front and centre</a:t>
            </a:r>
          </a:p>
          <a:p>
            <a:pPr marL="0" indent="0">
              <a:lnSpc>
                <a:spcPct val="90000"/>
              </a:lnSpc>
              <a:buNone/>
            </a:pPr>
            <a:r>
              <a:rPr lang="en-NZ" sz="1300"/>
              <a:t>● Built on ICTs – right people, right skill set, right care, working at</a:t>
            </a:r>
          </a:p>
          <a:p>
            <a:pPr marL="0" indent="0">
              <a:lnSpc>
                <a:spcPct val="90000"/>
              </a:lnSpc>
              <a:buNone/>
            </a:pPr>
            <a:r>
              <a:rPr lang="en-NZ" sz="1300"/>
              <a:t>top of scope</a:t>
            </a:r>
          </a:p>
          <a:p>
            <a:pPr marL="0" indent="0">
              <a:lnSpc>
                <a:spcPct val="90000"/>
              </a:lnSpc>
              <a:buNone/>
            </a:pPr>
            <a:r>
              <a:rPr lang="en-NZ" sz="1300"/>
              <a:t>● Empowering communities to take control of their health</a:t>
            </a:r>
          </a:p>
          <a:p>
            <a:pPr marL="0" indent="0">
              <a:lnSpc>
                <a:spcPct val="90000"/>
              </a:lnSpc>
              <a:buNone/>
            </a:pPr>
            <a:r>
              <a:rPr lang="en-NZ" sz="1300"/>
              <a:t>journey</a:t>
            </a:r>
          </a:p>
          <a:p>
            <a:pPr marL="0" indent="0">
              <a:lnSpc>
                <a:spcPct val="90000"/>
              </a:lnSpc>
              <a:buNone/>
            </a:pPr>
            <a:r>
              <a:rPr lang="en-NZ" sz="1300"/>
              <a:t>● Data driven, achieving better outcomes</a:t>
            </a:r>
            <a:endParaRPr lang="en-US" sz="13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36ED7F3-AB4F-D98E-A3DB-49C5C1341495}"/>
              </a:ext>
            </a:extLst>
          </p:cNvPr>
          <p:cNvPicPr>
            <a:picLocks noChangeAspect="1"/>
          </p:cNvPicPr>
          <p:nvPr/>
        </p:nvPicPr>
        <p:blipFill>
          <a:blip r:embed="rId2"/>
          <a:stretch>
            <a:fillRect/>
          </a:stretch>
        </p:blipFill>
        <p:spPr>
          <a:xfrm>
            <a:off x="6087417" y="2159000"/>
            <a:ext cx="3145536" cy="3201213"/>
          </a:xfrm>
          <a:prstGeom prst="rect">
            <a:avLst/>
          </a:prstGeom>
        </p:spPr>
      </p:pic>
    </p:spTree>
    <p:extLst>
      <p:ext uri="{BB962C8B-B14F-4D97-AF65-F5344CB8AC3E}">
        <p14:creationId xmlns:p14="http://schemas.microsoft.com/office/powerpoint/2010/main" val="145945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E3A91-B3CC-8E66-8AB6-F973385DA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90DDC-EA7F-4532-FBC6-EE6C02642140}"/>
              </a:ext>
            </a:extLst>
          </p:cNvPr>
          <p:cNvSpPr>
            <a:spLocks noGrp="1"/>
          </p:cNvSpPr>
          <p:nvPr>
            <p:ph type="title"/>
          </p:nvPr>
        </p:nvSpPr>
        <p:spPr>
          <a:xfrm>
            <a:off x="3938494" y="340659"/>
            <a:ext cx="5275742" cy="1320800"/>
          </a:xfrm>
        </p:spPr>
        <p:txBody>
          <a:bodyPr anchor="ctr">
            <a:normAutofit/>
          </a:bodyPr>
          <a:lstStyle/>
          <a:p>
            <a:pPr>
              <a:lnSpc>
                <a:spcPct val="90000"/>
              </a:lnSpc>
            </a:pPr>
            <a:r>
              <a:rPr lang="en-US" sz="2300" i="1" dirty="0"/>
              <a:t>Codesigned </a:t>
            </a:r>
            <a:r>
              <a:rPr lang="en-US" sz="2300" i="1" dirty="0" err="1"/>
              <a:t>Rangatahi</a:t>
            </a:r>
            <a:r>
              <a:rPr lang="en-US" sz="2300" i="1" dirty="0"/>
              <a:t> Health Services</a:t>
            </a:r>
          </a:p>
        </p:txBody>
      </p:sp>
      <p:sp>
        <p:nvSpPr>
          <p:cNvPr id="3" name="Content Placeholder 2">
            <a:extLst>
              <a:ext uri="{FF2B5EF4-FFF2-40B4-BE49-F238E27FC236}">
                <a16:creationId xmlns:a16="http://schemas.microsoft.com/office/drawing/2014/main" id="{C2A22431-EAAD-E847-FEC3-847D0C8CFC8A}"/>
              </a:ext>
            </a:extLst>
          </p:cNvPr>
          <p:cNvSpPr>
            <a:spLocks noGrp="1"/>
          </p:cNvSpPr>
          <p:nvPr>
            <p:ph idx="1"/>
          </p:nvPr>
        </p:nvSpPr>
        <p:spPr>
          <a:xfrm>
            <a:off x="3669553" y="1816847"/>
            <a:ext cx="5601447" cy="4224515"/>
          </a:xfrm>
        </p:spPr>
        <p:txBody>
          <a:bodyPr vert="horz" lIns="91440" tIns="45720" rIns="91440" bIns="45720" rtlCol="0">
            <a:normAutofit fontScale="92500" lnSpcReduction="10000"/>
          </a:bodyPr>
          <a:lstStyle/>
          <a:p>
            <a:pPr marL="0" indent="0">
              <a:lnSpc>
                <a:spcPct val="90000"/>
              </a:lnSpc>
              <a:buNone/>
            </a:pPr>
            <a:endParaRPr lang="en-US" sz="1100" dirty="0"/>
          </a:p>
          <a:p>
            <a:pPr>
              <a:lnSpc>
                <a:spcPct val="90000"/>
              </a:lnSpc>
              <a:buSzPct val="100000"/>
              <a:buBlip>
                <a:blip r:embed="rId2"/>
              </a:buBlip>
            </a:pPr>
            <a:r>
              <a:rPr lang="en-US" sz="1600" dirty="0">
                <a:latin typeface="Calibri"/>
                <a:ea typeface="Calibri"/>
                <a:cs typeface="Calibri"/>
              </a:rPr>
              <a:t>All services must be codesigned with the users who will use them.</a:t>
            </a:r>
          </a:p>
          <a:p>
            <a:pPr>
              <a:lnSpc>
                <a:spcPct val="90000"/>
              </a:lnSpc>
              <a:buSzPct val="100000"/>
              <a:buBlip>
                <a:blip r:embed="rId2"/>
              </a:buBlip>
            </a:pPr>
            <a:r>
              <a:rPr lang="en-US" sz="1600" dirty="0">
                <a:latin typeface="Calibri"/>
                <a:ea typeface="Calibri"/>
                <a:cs typeface="Calibri"/>
              </a:rPr>
              <a:t>Integration of Digital Tools into health services are seeing innovations and advancements</a:t>
            </a:r>
            <a:endParaRPr lang="en-US" sz="1600" dirty="0"/>
          </a:p>
          <a:p>
            <a:pPr marL="0" indent="0">
              <a:lnSpc>
                <a:spcPct val="90000"/>
              </a:lnSpc>
              <a:buSzPct val="10000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en-US" sz="1600" b="1" dirty="0">
                <a:latin typeface="Calibri"/>
                <a:ea typeface="Calibri"/>
                <a:cs typeface="Calibri"/>
              </a:rPr>
              <a:t>Opportunities</a:t>
            </a:r>
          </a:p>
          <a:p>
            <a:pPr>
              <a:lnSpc>
                <a:spcPct val="90000"/>
              </a:lnSpc>
              <a:buSzPct val="100000"/>
              <a:buBlip>
                <a:blip r:embed="rId2"/>
              </a:buBlip>
            </a:pPr>
            <a:r>
              <a:rPr lang="en-US" sz="1600" dirty="0" err="1">
                <a:latin typeface="Calibri"/>
                <a:ea typeface="Calibri"/>
                <a:cs typeface="Calibri"/>
              </a:rPr>
              <a:t>Utalise</a:t>
            </a:r>
            <a:r>
              <a:rPr lang="en-US" sz="1600" dirty="0">
                <a:latin typeface="Calibri"/>
                <a:ea typeface="Calibri"/>
                <a:cs typeface="Calibri"/>
              </a:rPr>
              <a:t> Integrated Care Principles to establish a responsive, innovative and responsive health service for our </a:t>
            </a:r>
            <a:r>
              <a:rPr lang="en-US" sz="1600" dirty="0" err="1">
                <a:latin typeface="Calibri"/>
                <a:ea typeface="Calibri"/>
                <a:cs typeface="Calibri"/>
              </a:rPr>
              <a:t>rangatahi</a:t>
            </a:r>
            <a:r>
              <a:rPr lang="en-US" sz="1600" dirty="0">
                <a:latin typeface="Calibri"/>
                <a:ea typeface="Calibri"/>
                <a:cs typeface="Calibri"/>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en-US" sz="1600" b="1" dirty="0">
                <a:latin typeface="Calibri"/>
                <a:ea typeface="Calibri"/>
                <a:cs typeface="Calibri"/>
              </a:rPr>
              <a:t>Next steps</a:t>
            </a:r>
            <a:endParaRPr lang="en-US" sz="1600" dirty="0"/>
          </a:p>
          <a:p>
            <a:pPr>
              <a:lnSpc>
                <a:spcPct val="90000"/>
              </a:lnSpc>
              <a:buSzPct val="100000"/>
              <a:buBlip>
                <a:blip r:embed="rId2"/>
              </a:buBlip>
            </a:pPr>
            <a:r>
              <a:rPr lang="en-US" sz="1600" dirty="0">
                <a:latin typeface="Calibri"/>
                <a:ea typeface="Calibri"/>
                <a:cs typeface="Calibri"/>
              </a:rPr>
              <a:t>Bring our </a:t>
            </a:r>
            <a:r>
              <a:rPr lang="en-US" sz="1600" dirty="0" err="1">
                <a:latin typeface="Calibri"/>
                <a:ea typeface="Calibri"/>
                <a:cs typeface="Calibri"/>
              </a:rPr>
              <a:t>Rangatahi</a:t>
            </a:r>
            <a:r>
              <a:rPr lang="en-US" sz="1600" dirty="0">
                <a:latin typeface="Calibri"/>
                <a:ea typeface="Calibri"/>
                <a:cs typeface="Calibri"/>
              </a:rPr>
              <a:t> together to codesign their Health Services with Health NZ</a:t>
            </a:r>
          </a:p>
          <a:p>
            <a:pPr>
              <a:lnSpc>
                <a:spcPct val="90000"/>
              </a:lnSpc>
              <a:buSzPct val="100000"/>
              <a:buBlip>
                <a:blip r:embed="rId2"/>
              </a:buBlip>
            </a:pPr>
            <a:r>
              <a:rPr lang="en-US" sz="1600" dirty="0">
                <a:latin typeface="Calibri"/>
                <a:ea typeface="Calibri"/>
                <a:cs typeface="Calibri"/>
              </a:rPr>
              <a:t>Ensure the Integrated Care approach is taken to this work to embed a long-term service that our Hawke’s Bay </a:t>
            </a:r>
            <a:r>
              <a:rPr lang="en-US" sz="1600" dirty="0" err="1">
                <a:latin typeface="Calibri"/>
                <a:ea typeface="Calibri"/>
                <a:cs typeface="Calibri"/>
              </a:rPr>
              <a:t>Rangatahi</a:t>
            </a:r>
            <a:r>
              <a:rPr lang="en-US" sz="1600" dirty="0">
                <a:latin typeface="Calibri"/>
                <a:ea typeface="Calibri"/>
                <a:cs typeface="Calibri"/>
              </a:rPr>
              <a:t> need.</a:t>
            </a:r>
            <a:endParaRPr lang="en-US" sz="1600" dirty="0"/>
          </a:p>
        </p:txBody>
      </p:sp>
      <p:pic>
        <p:nvPicPr>
          <p:cNvPr id="1026" name="Picture 2" descr="May be an image of 5 people and text that says &quot;E Pursuit Hawkes NOTDR FY-DAVIDS Bay Rangatahi! We Wewant want to hear from you to better understand what you want to see in our region!&quot;">
            <a:extLst>
              <a:ext uri="{FF2B5EF4-FFF2-40B4-BE49-F238E27FC236}">
                <a16:creationId xmlns:a16="http://schemas.microsoft.com/office/drawing/2014/main" id="{FC3954AE-7B7B-55EA-7984-CA4D7E5E5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1043" y="609600"/>
            <a:ext cx="2808271" cy="351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77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2959</TotalTime>
  <Words>1420</Words>
  <Application>Microsoft Office PowerPoint</Application>
  <PresentationFormat>Widescreen</PresentationFormat>
  <Paragraphs>157</Paragraphs>
  <Slides>10</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Trebuchet MS</vt:lpstr>
      <vt:lpstr>Wingdings</vt:lpstr>
      <vt:lpstr>Wingdings 3</vt:lpstr>
      <vt:lpstr>Facet</vt:lpstr>
      <vt:lpstr>  WEBINAR: Integrated Care in Hawke’s Bay  International Conference on Integrated Care 2025</vt:lpstr>
      <vt:lpstr>PowerPoint Presentation</vt:lpstr>
      <vt:lpstr>Purpose and theme</vt:lpstr>
      <vt:lpstr>    Indigenous-led      Uniquely Aotearoa</vt:lpstr>
      <vt:lpstr>The value of our people Building social capital = Human capital as a valued embedded resource across communities</vt:lpstr>
      <vt:lpstr>Peer Health Navigators – integration beyond the hospital </vt:lpstr>
      <vt:lpstr>Improving Primary/Secondary Care Interface…</vt:lpstr>
      <vt:lpstr>Priority Populations….</vt:lpstr>
      <vt:lpstr>Codesigned Rangatahi Health Services</vt:lpstr>
      <vt:lpstr>Next Steps…  Together we need to establish a Hawke’s Bay Integrated Care leadership group.  We will call for interested people from across the network and get some kaupapa going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Irihāpeti Mahuika</dc:creator>
  <cp:lastModifiedBy>Irihāpeti Mahuika</cp:lastModifiedBy>
  <cp:revision>7</cp:revision>
  <dcterms:created xsi:type="dcterms:W3CDTF">2025-06-09T00:38:59Z</dcterms:created>
  <dcterms:modified xsi:type="dcterms:W3CDTF">2025-08-25T05:46:42Z</dcterms:modified>
</cp:coreProperties>
</file>